
<file path=[Content_Types].xml><?xml version="1.0" encoding="utf-8"?>
<Types xmlns="http://schemas.openxmlformats.org/package/2006/content-types">
  <Default Extension="glb" ContentType="model/gltf.binary"/>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1" r:id="rId3"/>
    <p:sldId id="259" r:id="rId4"/>
    <p:sldId id="260" r:id="rId5"/>
    <p:sldId id="263" r:id="rId6"/>
    <p:sldId id="262" r:id="rId7"/>
    <p:sldId id="264" r:id="rId8"/>
    <p:sldId id="265" r:id="rId9"/>
    <p:sldId id="266" r:id="rId10"/>
    <p:sldId id="267" r:id="rId11"/>
    <p:sldId id="268" r:id="rId12"/>
    <p:sldId id="269" r:id="rId13"/>
    <p:sldId id="270" r:id="rId14"/>
    <p:sldId id="271" r:id="rId15"/>
    <p:sldId id="273" r:id="rId16"/>
    <p:sldId id="272" r:id="rId17"/>
    <p:sldId id="274" r:id="rId18"/>
    <p:sldId id="275" r:id="rId19"/>
    <p:sldId id="277"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A5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4" autoAdjust="0"/>
    <p:restoredTop sz="94660"/>
  </p:normalViewPr>
  <p:slideViewPr>
    <p:cSldViewPr snapToGrid="0">
      <p:cViewPr varScale="1">
        <p:scale>
          <a:sx n="72" d="100"/>
          <a:sy n="72" d="100"/>
        </p:scale>
        <p:origin x="57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B43D7-32E4-4F03-A69A-C85DEF2A2C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6F0D80-D06E-4E6A-97F4-87F2E82172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1ADC26-13A9-4FF3-89CC-D7459CA03DBC}"/>
              </a:ext>
            </a:extLst>
          </p:cNvPr>
          <p:cNvSpPr>
            <a:spLocks noGrp="1"/>
          </p:cNvSpPr>
          <p:nvPr>
            <p:ph type="dt" sz="half" idx="10"/>
          </p:nvPr>
        </p:nvSpPr>
        <p:spPr/>
        <p:txBody>
          <a:bodyPr/>
          <a:lstStyle/>
          <a:p>
            <a:fld id="{DC1348FD-6A22-4DCE-8FF5-1A59440AB028}" type="datetimeFigureOut">
              <a:rPr lang="en-US" smtClean="0"/>
              <a:t>12/23/2023</a:t>
            </a:fld>
            <a:endParaRPr lang="en-US"/>
          </a:p>
        </p:txBody>
      </p:sp>
      <p:sp>
        <p:nvSpPr>
          <p:cNvPr id="5" name="Footer Placeholder 4">
            <a:extLst>
              <a:ext uri="{FF2B5EF4-FFF2-40B4-BE49-F238E27FC236}">
                <a16:creationId xmlns:a16="http://schemas.microsoft.com/office/drawing/2014/main" id="{419519BF-CE62-4E2C-B9F9-89F457A4DD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002458-B815-4E83-8369-BD278D272A05}"/>
              </a:ext>
            </a:extLst>
          </p:cNvPr>
          <p:cNvSpPr>
            <a:spLocks noGrp="1"/>
          </p:cNvSpPr>
          <p:nvPr>
            <p:ph type="sldNum" sz="quarter" idx="12"/>
          </p:nvPr>
        </p:nvSpPr>
        <p:spPr/>
        <p:txBody>
          <a:bodyPr/>
          <a:lstStyle/>
          <a:p>
            <a:fld id="{96F99717-2877-4BF9-8EE6-02F0952C5B6C}" type="slidenum">
              <a:rPr lang="en-US" smtClean="0"/>
              <a:t>‹#›</a:t>
            </a:fld>
            <a:endParaRPr lang="en-US"/>
          </a:p>
        </p:txBody>
      </p:sp>
    </p:spTree>
    <p:extLst>
      <p:ext uri="{BB962C8B-B14F-4D97-AF65-F5344CB8AC3E}">
        <p14:creationId xmlns:p14="http://schemas.microsoft.com/office/powerpoint/2010/main" val="2891346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2CB96-4067-4092-B6DE-44E3F9FAE2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BE159F-EAAE-4C19-AAD8-8638ED0268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BA9FB-D392-4AF2-B760-DA7FD98AC5BD}"/>
              </a:ext>
            </a:extLst>
          </p:cNvPr>
          <p:cNvSpPr>
            <a:spLocks noGrp="1"/>
          </p:cNvSpPr>
          <p:nvPr>
            <p:ph type="dt" sz="half" idx="10"/>
          </p:nvPr>
        </p:nvSpPr>
        <p:spPr/>
        <p:txBody>
          <a:bodyPr/>
          <a:lstStyle/>
          <a:p>
            <a:fld id="{DC1348FD-6A22-4DCE-8FF5-1A59440AB028}" type="datetimeFigureOut">
              <a:rPr lang="en-US" smtClean="0"/>
              <a:t>12/23/2023</a:t>
            </a:fld>
            <a:endParaRPr lang="en-US"/>
          </a:p>
        </p:txBody>
      </p:sp>
      <p:sp>
        <p:nvSpPr>
          <p:cNvPr id="5" name="Footer Placeholder 4">
            <a:extLst>
              <a:ext uri="{FF2B5EF4-FFF2-40B4-BE49-F238E27FC236}">
                <a16:creationId xmlns:a16="http://schemas.microsoft.com/office/drawing/2014/main" id="{7D1A43F0-F4F4-4FD7-B9E6-3B895A5F77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F5425-4A60-4889-92A1-DB3BDAE687BE}"/>
              </a:ext>
            </a:extLst>
          </p:cNvPr>
          <p:cNvSpPr>
            <a:spLocks noGrp="1"/>
          </p:cNvSpPr>
          <p:nvPr>
            <p:ph type="sldNum" sz="quarter" idx="12"/>
          </p:nvPr>
        </p:nvSpPr>
        <p:spPr/>
        <p:txBody>
          <a:bodyPr/>
          <a:lstStyle/>
          <a:p>
            <a:fld id="{96F99717-2877-4BF9-8EE6-02F0952C5B6C}" type="slidenum">
              <a:rPr lang="en-US" smtClean="0"/>
              <a:t>‹#›</a:t>
            </a:fld>
            <a:endParaRPr lang="en-US"/>
          </a:p>
        </p:txBody>
      </p:sp>
    </p:spTree>
    <p:extLst>
      <p:ext uri="{BB962C8B-B14F-4D97-AF65-F5344CB8AC3E}">
        <p14:creationId xmlns:p14="http://schemas.microsoft.com/office/powerpoint/2010/main" val="1078376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92E606-3366-46C0-A86F-2F377D8F65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87F23C-5129-4EFA-AACB-B31C208133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39469C-1CF4-40A0-9BB1-94838EE1F87C}"/>
              </a:ext>
            </a:extLst>
          </p:cNvPr>
          <p:cNvSpPr>
            <a:spLocks noGrp="1"/>
          </p:cNvSpPr>
          <p:nvPr>
            <p:ph type="dt" sz="half" idx="10"/>
          </p:nvPr>
        </p:nvSpPr>
        <p:spPr/>
        <p:txBody>
          <a:bodyPr/>
          <a:lstStyle/>
          <a:p>
            <a:fld id="{DC1348FD-6A22-4DCE-8FF5-1A59440AB028}" type="datetimeFigureOut">
              <a:rPr lang="en-US" smtClean="0"/>
              <a:t>12/23/2023</a:t>
            </a:fld>
            <a:endParaRPr lang="en-US"/>
          </a:p>
        </p:txBody>
      </p:sp>
      <p:sp>
        <p:nvSpPr>
          <p:cNvPr id="5" name="Footer Placeholder 4">
            <a:extLst>
              <a:ext uri="{FF2B5EF4-FFF2-40B4-BE49-F238E27FC236}">
                <a16:creationId xmlns:a16="http://schemas.microsoft.com/office/drawing/2014/main" id="{49D4F1BF-7344-4B97-B0C9-5C5C5FD2D8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F2CA62-5F0F-4888-955D-05C084075C8E}"/>
              </a:ext>
            </a:extLst>
          </p:cNvPr>
          <p:cNvSpPr>
            <a:spLocks noGrp="1"/>
          </p:cNvSpPr>
          <p:nvPr>
            <p:ph type="sldNum" sz="quarter" idx="12"/>
          </p:nvPr>
        </p:nvSpPr>
        <p:spPr/>
        <p:txBody>
          <a:bodyPr/>
          <a:lstStyle/>
          <a:p>
            <a:fld id="{96F99717-2877-4BF9-8EE6-02F0952C5B6C}" type="slidenum">
              <a:rPr lang="en-US" smtClean="0"/>
              <a:t>‹#›</a:t>
            </a:fld>
            <a:endParaRPr lang="en-US"/>
          </a:p>
        </p:txBody>
      </p:sp>
    </p:spTree>
    <p:extLst>
      <p:ext uri="{BB962C8B-B14F-4D97-AF65-F5344CB8AC3E}">
        <p14:creationId xmlns:p14="http://schemas.microsoft.com/office/powerpoint/2010/main" val="1874861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6DE0A-BF06-45C3-AB84-B7D9526F62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14A7D7-C2BE-4F68-886F-5CDD6D3B5F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0438C6-6888-405F-9D33-B03F387EAB99}"/>
              </a:ext>
            </a:extLst>
          </p:cNvPr>
          <p:cNvSpPr>
            <a:spLocks noGrp="1"/>
          </p:cNvSpPr>
          <p:nvPr>
            <p:ph type="dt" sz="half" idx="10"/>
          </p:nvPr>
        </p:nvSpPr>
        <p:spPr/>
        <p:txBody>
          <a:bodyPr/>
          <a:lstStyle/>
          <a:p>
            <a:fld id="{DC1348FD-6A22-4DCE-8FF5-1A59440AB028}" type="datetimeFigureOut">
              <a:rPr lang="en-US" smtClean="0"/>
              <a:t>12/23/2023</a:t>
            </a:fld>
            <a:endParaRPr lang="en-US"/>
          </a:p>
        </p:txBody>
      </p:sp>
      <p:sp>
        <p:nvSpPr>
          <p:cNvPr id="5" name="Footer Placeholder 4">
            <a:extLst>
              <a:ext uri="{FF2B5EF4-FFF2-40B4-BE49-F238E27FC236}">
                <a16:creationId xmlns:a16="http://schemas.microsoft.com/office/drawing/2014/main" id="{A410B49C-907A-407E-8ADD-1CF7327320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6F04D-AF8F-4D2D-9937-05AB5A5171C3}"/>
              </a:ext>
            </a:extLst>
          </p:cNvPr>
          <p:cNvSpPr>
            <a:spLocks noGrp="1"/>
          </p:cNvSpPr>
          <p:nvPr>
            <p:ph type="sldNum" sz="quarter" idx="12"/>
          </p:nvPr>
        </p:nvSpPr>
        <p:spPr/>
        <p:txBody>
          <a:bodyPr/>
          <a:lstStyle/>
          <a:p>
            <a:fld id="{96F99717-2877-4BF9-8EE6-02F0952C5B6C}" type="slidenum">
              <a:rPr lang="en-US" smtClean="0"/>
              <a:t>‹#›</a:t>
            </a:fld>
            <a:endParaRPr lang="en-US"/>
          </a:p>
        </p:txBody>
      </p:sp>
    </p:spTree>
    <p:extLst>
      <p:ext uri="{BB962C8B-B14F-4D97-AF65-F5344CB8AC3E}">
        <p14:creationId xmlns:p14="http://schemas.microsoft.com/office/powerpoint/2010/main" val="2627503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76FDE-19EC-4D3F-8902-CE698F6CE3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538CBD-02F1-412E-9786-0BD4295B3F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98B9A3-FD78-4EB6-A0CD-5BB2A6BDE379}"/>
              </a:ext>
            </a:extLst>
          </p:cNvPr>
          <p:cNvSpPr>
            <a:spLocks noGrp="1"/>
          </p:cNvSpPr>
          <p:nvPr>
            <p:ph type="dt" sz="half" idx="10"/>
          </p:nvPr>
        </p:nvSpPr>
        <p:spPr/>
        <p:txBody>
          <a:bodyPr/>
          <a:lstStyle/>
          <a:p>
            <a:fld id="{DC1348FD-6A22-4DCE-8FF5-1A59440AB028}" type="datetimeFigureOut">
              <a:rPr lang="en-US" smtClean="0"/>
              <a:t>12/23/2023</a:t>
            </a:fld>
            <a:endParaRPr lang="en-US"/>
          </a:p>
        </p:txBody>
      </p:sp>
      <p:sp>
        <p:nvSpPr>
          <p:cNvPr id="5" name="Footer Placeholder 4">
            <a:extLst>
              <a:ext uri="{FF2B5EF4-FFF2-40B4-BE49-F238E27FC236}">
                <a16:creationId xmlns:a16="http://schemas.microsoft.com/office/drawing/2014/main" id="{B8F1F7FF-2435-4590-AD04-785374DCC0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C238-A5A3-476D-B85A-255BA9E29DE7}"/>
              </a:ext>
            </a:extLst>
          </p:cNvPr>
          <p:cNvSpPr>
            <a:spLocks noGrp="1"/>
          </p:cNvSpPr>
          <p:nvPr>
            <p:ph type="sldNum" sz="quarter" idx="12"/>
          </p:nvPr>
        </p:nvSpPr>
        <p:spPr/>
        <p:txBody>
          <a:bodyPr/>
          <a:lstStyle/>
          <a:p>
            <a:fld id="{96F99717-2877-4BF9-8EE6-02F0952C5B6C}" type="slidenum">
              <a:rPr lang="en-US" smtClean="0"/>
              <a:t>‹#›</a:t>
            </a:fld>
            <a:endParaRPr lang="en-US"/>
          </a:p>
        </p:txBody>
      </p:sp>
    </p:spTree>
    <p:extLst>
      <p:ext uri="{BB962C8B-B14F-4D97-AF65-F5344CB8AC3E}">
        <p14:creationId xmlns:p14="http://schemas.microsoft.com/office/powerpoint/2010/main" val="1506547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45E90-9CE3-4835-B3C2-6A32674BD2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0826EB-94E9-4816-B357-317EEC14C1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73542C-1C42-4974-8CE3-22ABB78B7B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C92D06-0AC9-438F-B497-3AF108F22221}"/>
              </a:ext>
            </a:extLst>
          </p:cNvPr>
          <p:cNvSpPr>
            <a:spLocks noGrp="1"/>
          </p:cNvSpPr>
          <p:nvPr>
            <p:ph type="dt" sz="half" idx="10"/>
          </p:nvPr>
        </p:nvSpPr>
        <p:spPr/>
        <p:txBody>
          <a:bodyPr/>
          <a:lstStyle/>
          <a:p>
            <a:fld id="{DC1348FD-6A22-4DCE-8FF5-1A59440AB028}" type="datetimeFigureOut">
              <a:rPr lang="en-US" smtClean="0"/>
              <a:t>12/23/2023</a:t>
            </a:fld>
            <a:endParaRPr lang="en-US"/>
          </a:p>
        </p:txBody>
      </p:sp>
      <p:sp>
        <p:nvSpPr>
          <p:cNvPr id="6" name="Footer Placeholder 5">
            <a:extLst>
              <a:ext uri="{FF2B5EF4-FFF2-40B4-BE49-F238E27FC236}">
                <a16:creationId xmlns:a16="http://schemas.microsoft.com/office/drawing/2014/main" id="{1E53549B-C382-4299-8238-0CF4169E8E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8DEEA8-6DFA-4C0B-BF9C-E40F45138CD3}"/>
              </a:ext>
            </a:extLst>
          </p:cNvPr>
          <p:cNvSpPr>
            <a:spLocks noGrp="1"/>
          </p:cNvSpPr>
          <p:nvPr>
            <p:ph type="sldNum" sz="quarter" idx="12"/>
          </p:nvPr>
        </p:nvSpPr>
        <p:spPr/>
        <p:txBody>
          <a:bodyPr/>
          <a:lstStyle/>
          <a:p>
            <a:fld id="{96F99717-2877-4BF9-8EE6-02F0952C5B6C}" type="slidenum">
              <a:rPr lang="en-US" smtClean="0"/>
              <a:t>‹#›</a:t>
            </a:fld>
            <a:endParaRPr lang="en-US"/>
          </a:p>
        </p:txBody>
      </p:sp>
    </p:spTree>
    <p:extLst>
      <p:ext uri="{BB962C8B-B14F-4D97-AF65-F5344CB8AC3E}">
        <p14:creationId xmlns:p14="http://schemas.microsoft.com/office/powerpoint/2010/main" val="4263726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9AC1B-B5C8-411D-948A-D75AC72495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F3BA31-5826-4A54-8C43-61045B768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356C7E-5F40-4E2B-AB8E-D610944B14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64ED66-7DC3-492E-8987-19259354EA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755EBD-A493-4C39-BA7A-C29402EF60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15E8DD-B4C1-4B12-B2A2-C2F9A0BD4F5A}"/>
              </a:ext>
            </a:extLst>
          </p:cNvPr>
          <p:cNvSpPr>
            <a:spLocks noGrp="1"/>
          </p:cNvSpPr>
          <p:nvPr>
            <p:ph type="dt" sz="half" idx="10"/>
          </p:nvPr>
        </p:nvSpPr>
        <p:spPr/>
        <p:txBody>
          <a:bodyPr/>
          <a:lstStyle/>
          <a:p>
            <a:fld id="{DC1348FD-6A22-4DCE-8FF5-1A59440AB028}" type="datetimeFigureOut">
              <a:rPr lang="en-US" smtClean="0"/>
              <a:t>12/23/2023</a:t>
            </a:fld>
            <a:endParaRPr lang="en-US"/>
          </a:p>
        </p:txBody>
      </p:sp>
      <p:sp>
        <p:nvSpPr>
          <p:cNvPr id="8" name="Footer Placeholder 7">
            <a:extLst>
              <a:ext uri="{FF2B5EF4-FFF2-40B4-BE49-F238E27FC236}">
                <a16:creationId xmlns:a16="http://schemas.microsoft.com/office/drawing/2014/main" id="{95F2CBF6-1384-4DE9-9991-F357FC76B9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5F86CC-F753-4F2E-BDCD-985DC46FF7AB}"/>
              </a:ext>
            </a:extLst>
          </p:cNvPr>
          <p:cNvSpPr>
            <a:spLocks noGrp="1"/>
          </p:cNvSpPr>
          <p:nvPr>
            <p:ph type="sldNum" sz="quarter" idx="12"/>
          </p:nvPr>
        </p:nvSpPr>
        <p:spPr/>
        <p:txBody>
          <a:bodyPr/>
          <a:lstStyle/>
          <a:p>
            <a:fld id="{96F99717-2877-4BF9-8EE6-02F0952C5B6C}" type="slidenum">
              <a:rPr lang="en-US" smtClean="0"/>
              <a:t>‹#›</a:t>
            </a:fld>
            <a:endParaRPr lang="en-US"/>
          </a:p>
        </p:txBody>
      </p:sp>
    </p:spTree>
    <p:extLst>
      <p:ext uri="{BB962C8B-B14F-4D97-AF65-F5344CB8AC3E}">
        <p14:creationId xmlns:p14="http://schemas.microsoft.com/office/powerpoint/2010/main" val="315599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8D75-AA43-4A41-95E2-888DA18373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432BBD-106A-433E-8B6B-1374B1EA2ABC}"/>
              </a:ext>
            </a:extLst>
          </p:cNvPr>
          <p:cNvSpPr>
            <a:spLocks noGrp="1"/>
          </p:cNvSpPr>
          <p:nvPr>
            <p:ph type="dt" sz="half" idx="10"/>
          </p:nvPr>
        </p:nvSpPr>
        <p:spPr/>
        <p:txBody>
          <a:bodyPr/>
          <a:lstStyle/>
          <a:p>
            <a:fld id="{DC1348FD-6A22-4DCE-8FF5-1A59440AB028}" type="datetimeFigureOut">
              <a:rPr lang="en-US" smtClean="0"/>
              <a:t>12/23/2023</a:t>
            </a:fld>
            <a:endParaRPr lang="en-US"/>
          </a:p>
        </p:txBody>
      </p:sp>
      <p:sp>
        <p:nvSpPr>
          <p:cNvPr id="4" name="Footer Placeholder 3">
            <a:extLst>
              <a:ext uri="{FF2B5EF4-FFF2-40B4-BE49-F238E27FC236}">
                <a16:creationId xmlns:a16="http://schemas.microsoft.com/office/drawing/2014/main" id="{EE0818D2-A1A8-4F91-9536-EC8ABDC9E8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6D21A7-CD42-4780-86D7-77207A8A4BDA}"/>
              </a:ext>
            </a:extLst>
          </p:cNvPr>
          <p:cNvSpPr>
            <a:spLocks noGrp="1"/>
          </p:cNvSpPr>
          <p:nvPr>
            <p:ph type="sldNum" sz="quarter" idx="12"/>
          </p:nvPr>
        </p:nvSpPr>
        <p:spPr/>
        <p:txBody>
          <a:bodyPr/>
          <a:lstStyle/>
          <a:p>
            <a:fld id="{96F99717-2877-4BF9-8EE6-02F0952C5B6C}" type="slidenum">
              <a:rPr lang="en-US" smtClean="0"/>
              <a:t>‹#›</a:t>
            </a:fld>
            <a:endParaRPr lang="en-US"/>
          </a:p>
        </p:txBody>
      </p:sp>
    </p:spTree>
    <p:extLst>
      <p:ext uri="{BB962C8B-B14F-4D97-AF65-F5344CB8AC3E}">
        <p14:creationId xmlns:p14="http://schemas.microsoft.com/office/powerpoint/2010/main" val="2284646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80819B-5991-4AE9-9653-86D35CA41DF1}"/>
              </a:ext>
            </a:extLst>
          </p:cNvPr>
          <p:cNvSpPr>
            <a:spLocks noGrp="1"/>
          </p:cNvSpPr>
          <p:nvPr>
            <p:ph type="dt" sz="half" idx="10"/>
          </p:nvPr>
        </p:nvSpPr>
        <p:spPr/>
        <p:txBody>
          <a:bodyPr/>
          <a:lstStyle/>
          <a:p>
            <a:fld id="{DC1348FD-6A22-4DCE-8FF5-1A59440AB028}" type="datetimeFigureOut">
              <a:rPr lang="en-US" smtClean="0"/>
              <a:t>12/23/2023</a:t>
            </a:fld>
            <a:endParaRPr lang="en-US"/>
          </a:p>
        </p:txBody>
      </p:sp>
      <p:sp>
        <p:nvSpPr>
          <p:cNvPr id="3" name="Footer Placeholder 2">
            <a:extLst>
              <a:ext uri="{FF2B5EF4-FFF2-40B4-BE49-F238E27FC236}">
                <a16:creationId xmlns:a16="http://schemas.microsoft.com/office/drawing/2014/main" id="{72ADFA9F-2519-4E2A-8708-C3F2E42809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3D63E2-6E72-4468-89F0-67E37BA55CD5}"/>
              </a:ext>
            </a:extLst>
          </p:cNvPr>
          <p:cNvSpPr>
            <a:spLocks noGrp="1"/>
          </p:cNvSpPr>
          <p:nvPr>
            <p:ph type="sldNum" sz="quarter" idx="12"/>
          </p:nvPr>
        </p:nvSpPr>
        <p:spPr/>
        <p:txBody>
          <a:bodyPr/>
          <a:lstStyle/>
          <a:p>
            <a:fld id="{96F99717-2877-4BF9-8EE6-02F0952C5B6C}" type="slidenum">
              <a:rPr lang="en-US" smtClean="0"/>
              <a:t>‹#›</a:t>
            </a:fld>
            <a:endParaRPr lang="en-US"/>
          </a:p>
        </p:txBody>
      </p:sp>
    </p:spTree>
    <p:extLst>
      <p:ext uri="{BB962C8B-B14F-4D97-AF65-F5344CB8AC3E}">
        <p14:creationId xmlns:p14="http://schemas.microsoft.com/office/powerpoint/2010/main" val="2131533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9BE7-790A-41E1-8217-776861E5C8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53FE6A-4217-4CFA-9B19-E4D449A4F5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107654-C7BA-4D8D-A8BE-A3906D008B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25048C-4D8C-45BB-A332-6B22743BCAA5}"/>
              </a:ext>
            </a:extLst>
          </p:cNvPr>
          <p:cNvSpPr>
            <a:spLocks noGrp="1"/>
          </p:cNvSpPr>
          <p:nvPr>
            <p:ph type="dt" sz="half" idx="10"/>
          </p:nvPr>
        </p:nvSpPr>
        <p:spPr/>
        <p:txBody>
          <a:bodyPr/>
          <a:lstStyle/>
          <a:p>
            <a:fld id="{DC1348FD-6A22-4DCE-8FF5-1A59440AB028}" type="datetimeFigureOut">
              <a:rPr lang="en-US" smtClean="0"/>
              <a:t>12/23/2023</a:t>
            </a:fld>
            <a:endParaRPr lang="en-US"/>
          </a:p>
        </p:txBody>
      </p:sp>
      <p:sp>
        <p:nvSpPr>
          <p:cNvPr id="6" name="Footer Placeholder 5">
            <a:extLst>
              <a:ext uri="{FF2B5EF4-FFF2-40B4-BE49-F238E27FC236}">
                <a16:creationId xmlns:a16="http://schemas.microsoft.com/office/drawing/2014/main" id="{9FFFF4C3-4558-4A06-B146-9C78B4587A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2B9C5F-9F23-4E89-A0CD-34088B49C77B}"/>
              </a:ext>
            </a:extLst>
          </p:cNvPr>
          <p:cNvSpPr>
            <a:spLocks noGrp="1"/>
          </p:cNvSpPr>
          <p:nvPr>
            <p:ph type="sldNum" sz="quarter" idx="12"/>
          </p:nvPr>
        </p:nvSpPr>
        <p:spPr/>
        <p:txBody>
          <a:bodyPr/>
          <a:lstStyle/>
          <a:p>
            <a:fld id="{96F99717-2877-4BF9-8EE6-02F0952C5B6C}" type="slidenum">
              <a:rPr lang="en-US" smtClean="0"/>
              <a:t>‹#›</a:t>
            </a:fld>
            <a:endParaRPr lang="en-US"/>
          </a:p>
        </p:txBody>
      </p:sp>
    </p:spTree>
    <p:extLst>
      <p:ext uri="{BB962C8B-B14F-4D97-AF65-F5344CB8AC3E}">
        <p14:creationId xmlns:p14="http://schemas.microsoft.com/office/powerpoint/2010/main" val="2506848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CA090-10DE-48C7-AA2D-3695B1B679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F0780B-A536-453F-9B75-759895B1C5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C99E09-004E-480B-B74C-17E628CAA8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60D9F5-56C6-4422-B319-09D523B536DF}"/>
              </a:ext>
            </a:extLst>
          </p:cNvPr>
          <p:cNvSpPr>
            <a:spLocks noGrp="1"/>
          </p:cNvSpPr>
          <p:nvPr>
            <p:ph type="dt" sz="half" idx="10"/>
          </p:nvPr>
        </p:nvSpPr>
        <p:spPr/>
        <p:txBody>
          <a:bodyPr/>
          <a:lstStyle/>
          <a:p>
            <a:fld id="{DC1348FD-6A22-4DCE-8FF5-1A59440AB028}" type="datetimeFigureOut">
              <a:rPr lang="en-US" smtClean="0"/>
              <a:t>12/23/2023</a:t>
            </a:fld>
            <a:endParaRPr lang="en-US"/>
          </a:p>
        </p:txBody>
      </p:sp>
      <p:sp>
        <p:nvSpPr>
          <p:cNvPr id="6" name="Footer Placeholder 5">
            <a:extLst>
              <a:ext uri="{FF2B5EF4-FFF2-40B4-BE49-F238E27FC236}">
                <a16:creationId xmlns:a16="http://schemas.microsoft.com/office/drawing/2014/main" id="{B74DACC7-04EB-4DCE-9805-7E998F602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634498-AB2B-4AA4-AA93-9F779D3B54E5}"/>
              </a:ext>
            </a:extLst>
          </p:cNvPr>
          <p:cNvSpPr>
            <a:spLocks noGrp="1"/>
          </p:cNvSpPr>
          <p:nvPr>
            <p:ph type="sldNum" sz="quarter" idx="12"/>
          </p:nvPr>
        </p:nvSpPr>
        <p:spPr/>
        <p:txBody>
          <a:bodyPr/>
          <a:lstStyle/>
          <a:p>
            <a:fld id="{96F99717-2877-4BF9-8EE6-02F0952C5B6C}" type="slidenum">
              <a:rPr lang="en-US" smtClean="0"/>
              <a:t>‹#›</a:t>
            </a:fld>
            <a:endParaRPr lang="en-US"/>
          </a:p>
        </p:txBody>
      </p:sp>
    </p:spTree>
    <p:extLst>
      <p:ext uri="{BB962C8B-B14F-4D97-AF65-F5344CB8AC3E}">
        <p14:creationId xmlns:p14="http://schemas.microsoft.com/office/powerpoint/2010/main" val="522895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32B49D-1477-4654-B4E5-83B1AA871D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DC7C55-8A6B-415F-A249-2FCDAF7E7E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8A939D-BEDC-4D66-B449-106B9E4DAE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1348FD-6A22-4DCE-8FF5-1A59440AB028}" type="datetimeFigureOut">
              <a:rPr lang="en-US" smtClean="0"/>
              <a:t>12/23/2023</a:t>
            </a:fld>
            <a:endParaRPr lang="en-US"/>
          </a:p>
        </p:txBody>
      </p:sp>
      <p:sp>
        <p:nvSpPr>
          <p:cNvPr id="5" name="Footer Placeholder 4">
            <a:extLst>
              <a:ext uri="{FF2B5EF4-FFF2-40B4-BE49-F238E27FC236}">
                <a16:creationId xmlns:a16="http://schemas.microsoft.com/office/drawing/2014/main" id="{7F0B4661-6A9E-4CE1-A20F-8F70CE7165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A7AD51-551F-4D50-A07E-36464DE538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F99717-2877-4BF9-8EE6-02F0952C5B6C}" type="slidenum">
              <a:rPr lang="en-US" smtClean="0"/>
              <a:t>‹#›</a:t>
            </a:fld>
            <a:endParaRPr lang="en-US"/>
          </a:p>
        </p:txBody>
      </p:sp>
    </p:spTree>
    <p:extLst>
      <p:ext uri="{BB962C8B-B14F-4D97-AF65-F5344CB8AC3E}">
        <p14:creationId xmlns:p14="http://schemas.microsoft.com/office/powerpoint/2010/main" val="815036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17/06/relationships/model3d" Target="../media/model3d4.glb"/><Relationship Id="rId3" Type="http://schemas.openxmlformats.org/officeDocument/2006/relationships/image" Target="../media/image1.png"/><Relationship Id="rId7"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7.xml"/><Relationship Id="rId6" Type="http://schemas.microsoft.com/office/2017/06/relationships/model3d" Target="../media/model3d3.glb"/><Relationship Id="rId5" Type="http://schemas.openxmlformats.org/officeDocument/2006/relationships/image" Target="../media/image2.png"/><Relationship Id="rId4" Type="http://schemas.microsoft.com/office/2017/06/relationships/model3d" Target="../media/model3d2.glb"/><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7/06/relationships/model3d" Target="../media/model3d5.glb"/><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Meeting">
                <a:extLst>
                  <a:ext uri="{FF2B5EF4-FFF2-40B4-BE49-F238E27FC236}">
                    <a16:creationId xmlns:a16="http://schemas.microsoft.com/office/drawing/2014/main" id="{B8767D66-C74B-4A6B-B962-1E9565DC4AB0}"/>
                  </a:ext>
                </a:extLst>
              </p:cNvPr>
              <p:cNvGraphicFramePr>
                <a:graphicFrameLocks noChangeAspect="1"/>
              </p:cNvGraphicFramePr>
              <p:nvPr>
                <p:extLst>
                  <p:ext uri="{D42A27DB-BD31-4B8C-83A1-F6EECF244321}">
                    <p14:modId xmlns:p14="http://schemas.microsoft.com/office/powerpoint/2010/main" val="3125746892"/>
                  </p:ext>
                </p:extLst>
              </p:nvPr>
            </p:nvGraphicFramePr>
            <p:xfrm>
              <a:off x="2249411" y="3429000"/>
              <a:ext cx="7693178" cy="3154627"/>
            </p:xfrm>
            <a:graphic>
              <a:graphicData uri="http://schemas.microsoft.com/office/drawing/2017/model3d">
                <am3d:model3d r:embed="rId2">
                  <am3d:spPr>
                    <a:xfrm>
                      <a:off x="0" y="0"/>
                      <a:ext cx="7693178" cy="3154627"/>
                    </a:xfrm>
                    <a:prstGeom prst="rect">
                      <a:avLst/>
                    </a:prstGeom>
                  </am3d:spPr>
                  <am3d:camera>
                    <am3d:pos x="0" y="0" z="65844652"/>
                    <am3d:up dx="0" dy="36000000" dz="0"/>
                    <am3d:lookAt x="0" y="0" z="0"/>
                    <am3d:perspective fov="2700000"/>
                  </am3d:camera>
                  <am3d:trans>
                    <am3d:meterPerModelUnit n="42584" d="1000000"/>
                    <am3d:preTrans dx="0" dy="-3993846" dz="0"/>
                    <am3d:scale>
                      <am3d:sx n="1000000" d="1000000"/>
                      <am3d:sy n="1000000" d="1000000"/>
                      <am3d:sz n="1000000" d="1000000"/>
                    </am3d:scale>
                    <am3d:rot ax="1135797" ay="-24981" az="-8568"/>
                    <am3d:postTrans dx="0" dy="0" dz="0"/>
                  </am3d:trans>
                  <am3d:raster rName="Office3DRenderer" rVer="16.0.8326">
                    <am3d:blip r:embed="rId3"/>
                  </am3d:raster>
                  <am3d:objViewport viewportSz="67606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Meeting">
                <a:extLst>
                  <a:ext uri="{FF2B5EF4-FFF2-40B4-BE49-F238E27FC236}">
                    <a16:creationId xmlns:a16="http://schemas.microsoft.com/office/drawing/2014/main" id="{B8767D66-C74B-4A6B-B962-1E9565DC4AB0}"/>
                  </a:ext>
                </a:extLst>
              </p:cNvPr>
              <p:cNvPicPr>
                <a:picLocks noGrp="1" noRot="1" noChangeAspect="1" noMove="1" noResize="1" noEditPoints="1" noAdjustHandles="1" noChangeArrowheads="1" noChangeShapeType="1" noCrop="1"/>
              </p:cNvPicPr>
              <p:nvPr/>
            </p:nvPicPr>
            <p:blipFill>
              <a:blip r:embed="rId3"/>
              <a:stretch>
                <a:fillRect/>
              </a:stretch>
            </p:blipFill>
            <p:spPr>
              <a:xfrm>
                <a:off x="2249411" y="3429000"/>
                <a:ext cx="7693178" cy="315462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Cloud Database">
                <a:extLst>
                  <a:ext uri="{FF2B5EF4-FFF2-40B4-BE49-F238E27FC236}">
                    <a16:creationId xmlns:a16="http://schemas.microsoft.com/office/drawing/2014/main" id="{0A9C6D32-1523-455C-8CF3-BE298991B2C8}"/>
                  </a:ext>
                </a:extLst>
              </p:cNvPr>
              <p:cNvGraphicFramePr>
                <a:graphicFrameLocks noChangeAspect="1"/>
              </p:cNvGraphicFramePr>
              <p:nvPr>
                <p:extLst>
                  <p:ext uri="{D42A27DB-BD31-4B8C-83A1-F6EECF244321}">
                    <p14:modId xmlns:p14="http://schemas.microsoft.com/office/powerpoint/2010/main" val="993829645"/>
                  </p:ext>
                </p:extLst>
              </p:nvPr>
            </p:nvGraphicFramePr>
            <p:xfrm>
              <a:off x="6096000" y="3922921"/>
              <a:ext cx="1507682" cy="1245703"/>
            </p:xfrm>
            <a:graphic>
              <a:graphicData uri="http://schemas.microsoft.com/office/drawing/2017/model3d">
                <am3d:model3d r:embed="rId4">
                  <am3d:spPr>
                    <a:xfrm>
                      <a:off x="0" y="0"/>
                      <a:ext cx="1507682" cy="1245703"/>
                    </a:xfrm>
                    <a:prstGeom prst="rect">
                      <a:avLst/>
                    </a:prstGeom>
                  </am3d:spPr>
                  <am3d:camera>
                    <am3d:pos x="0" y="0" z="75336453"/>
                    <am3d:up dx="0" dy="36000000" dz="0"/>
                    <am3d:lookAt x="0" y="0" z="0"/>
                    <am3d:perspective fov="2700000"/>
                  </am3d:camera>
                  <am3d:trans>
                    <am3d:meterPerModelUnit n="129697" d="1000000"/>
                    <am3d:preTrans dx="1147748" dy="-16466351" dz="-955141"/>
                    <am3d:scale>
                      <am3d:sx n="1000000" d="1000000"/>
                      <am3d:sy n="1000000" d="1000000"/>
                      <am3d:sz n="1000000" d="1000000"/>
                    </am3d:scale>
                    <am3d:rot ax="6422974" ay="-3287168" az="-6634435"/>
                    <am3d:postTrans dx="0" dy="0" dz="0"/>
                  </am3d:trans>
                  <am3d:raster rName="Office3DRenderer" rVer="16.0.8326">
                    <am3d:blip r:embed="rId5"/>
                  </am3d:raster>
                  <am3d:objViewport viewportSz="16599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Cloud Database">
                <a:extLst>
                  <a:ext uri="{FF2B5EF4-FFF2-40B4-BE49-F238E27FC236}">
                    <a16:creationId xmlns:a16="http://schemas.microsoft.com/office/drawing/2014/main" id="{0A9C6D32-1523-455C-8CF3-BE298991B2C8}"/>
                  </a:ext>
                </a:extLst>
              </p:cNvPr>
              <p:cNvPicPr>
                <a:picLocks noGrp="1" noRot="1" noChangeAspect="1" noMove="1" noResize="1" noEditPoints="1" noAdjustHandles="1" noChangeArrowheads="1" noChangeShapeType="1" noCrop="1"/>
              </p:cNvPicPr>
              <p:nvPr/>
            </p:nvPicPr>
            <p:blipFill>
              <a:blip r:embed="rId5"/>
              <a:stretch>
                <a:fillRect/>
              </a:stretch>
            </p:blipFill>
            <p:spPr>
              <a:xfrm>
                <a:off x="6096000" y="3922921"/>
                <a:ext cx="1507682" cy="124570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Printed document">
                <a:extLst>
                  <a:ext uri="{FF2B5EF4-FFF2-40B4-BE49-F238E27FC236}">
                    <a16:creationId xmlns:a16="http://schemas.microsoft.com/office/drawing/2014/main" id="{6E37A11E-0FF2-4613-A1FD-8A27E2104F5F}"/>
                  </a:ext>
                </a:extLst>
              </p:cNvPr>
              <p:cNvGraphicFramePr>
                <a:graphicFrameLocks noChangeAspect="1"/>
              </p:cNvGraphicFramePr>
              <p:nvPr>
                <p:extLst>
                  <p:ext uri="{D42A27DB-BD31-4B8C-83A1-F6EECF244321}">
                    <p14:modId xmlns:p14="http://schemas.microsoft.com/office/powerpoint/2010/main" val="3331133942"/>
                  </p:ext>
                </p:extLst>
              </p:nvPr>
            </p:nvGraphicFramePr>
            <p:xfrm>
              <a:off x="4716241" y="4286697"/>
              <a:ext cx="2133600" cy="1059619"/>
            </p:xfrm>
            <a:graphic>
              <a:graphicData uri="http://schemas.microsoft.com/office/drawing/2017/model3d">
                <am3d:model3d r:embed="rId6">
                  <am3d:spPr>
                    <a:xfrm>
                      <a:off x="0" y="0"/>
                      <a:ext cx="2133600" cy="1059619"/>
                    </a:xfrm>
                    <a:prstGeom prst="rect">
                      <a:avLst/>
                    </a:prstGeom>
                  </am3d:spPr>
                  <am3d:camera>
                    <am3d:pos x="0" y="0" z="56475043"/>
                    <am3d:up dx="0" dy="36000000" dz="0"/>
                    <am3d:lookAt x="0" y="0" z="0"/>
                    <am3d:perspective fov="2700000"/>
                  </am3d:camera>
                  <am3d:trans>
                    <am3d:meterPerModelUnit n="9805309" d="1000000"/>
                    <am3d:preTrans dx="-1048" dy="-18000000" dz="0"/>
                    <am3d:scale>
                      <am3d:sx n="1000000" d="1000000"/>
                      <am3d:sy n="1000000" d="1000000"/>
                      <am3d:sz n="1000000" d="1000000"/>
                    </am3d:scale>
                    <am3d:rot ax="-3305948" ay="-90860" az="130157"/>
                    <am3d:postTrans dx="0" dy="0" dz="0"/>
                  </am3d:trans>
                  <am3d:raster rName="Office3DRenderer" rVer="16.0.8326">
                    <am3d:blip r:embed="rId7"/>
                  </am3d:raster>
                  <am3d:objViewport viewportSz="16338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Printed document">
                <a:extLst>
                  <a:ext uri="{FF2B5EF4-FFF2-40B4-BE49-F238E27FC236}">
                    <a16:creationId xmlns:a16="http://schemas.microsoft.com/office/drawing/2014/main" id="{6E37A11E-0FF2-4613-A1FD-8A27E2104F5F}"/>
                  </a:ext>
                </a:extLst>
              </p:cNvPr>
              <p:cNvPicPr>
                <a:picLocks noGrp="1" noRot="1" noChangeAspect="1" noMove="1" noResize="1" noEditPoints="1" noAdjustHandles="1" noChangeArrowheads="1" noChangeShapeType="1" noCrop="1"/>
              </p:cNvPicPr>
              <p:nvPr/>
            </p:nvPicPr>
            <p:blipFill>
              <a:blip r:embed="rId7"/>
              <a:stretch>
                <a:fillRect/>
              </a:stretch>
            </p:blipFill>
            <p:spPr>
              <a:xfrm>
                <a:off x="4716241" y="4286697"/>
                <a:ext cx="2133600" cy="1059619"/>
              </a:xfrm>
              <a:prstGeom prst="rect">
                <a:avLst/>
              </a:prstGeom>
            </p:spPr>
          </p:pic>
        </mc:Fallback>
      </mc:AlternateContent>
      <p:sp>
        <p:nvSpPr>
          <p:cNvPr id="6" name="TextBox 5">
            <a:extLst>
              <a:ext uri="{FF2B5EF4-FFF2-40B4-BE49-F238E27FC236}">
                <a16:creationId xmlns:a16="http://schemas.microsoft.com/office/drawing/2014/main" id="{7F04A7A6-1136-47E7-8CB0-60123E034287}"/>
              </a:ext>
            </a:extLst>
          </p:cNvPr>
          <p:cNvSpPr txBox="1"/>
          <p:nvPr/>
        </p:nvSpPr>
        <p:spPr>
          <a:xfrm>
            <a:off x="2249412" y="1511684"/>
            <a:ext cx="7693178" cy="830997"/>
          </a:xfrm>
          <a:prstGeom prst="rect">
            <a:avLst/>
          </a:prstGeom>
          <a:noFill/>
        </p:spPr>
        <p:txBody>
          <a:bodyPr wrap="square">
            <a:spAutoFit/>
          </a:bodyPr>
          <a:lstStyle/>
          <a:p>
            <a:pPr algn="ctr"/>
            <a:r>
              <a:rPr kumimoji="0" lang="en-US" sz="4800" b="1" i="1" u="none" strike="noStrike" kern="1200" cap="none" spc="0" normalizeH="0" baseline="0" noProof="0" dirty="0">
                <a:ln>
                  <a:noFill/>
                </a:ln>
                <a:solidFill>
                  <a:srgbClr val="4472C4">
                    <a:lumMod val="50000"/>
                  </a:srgbClr>
                </a:solidFill>
                <a:effectLst/>
                <a:uLnTx/>
                <a:uFillTx/>
                <a:latin typeface="Aptos Display"/>
                <a:ea typeface="+mj-ea"/>
                <a:cs typeface="+mj-cs"/>
              </a:rPr>
              <a:t>Employee       Data</a:t>
            </a:r>
            <a:endParaRPr lang="en-US" sz="1400" b="1" dirty="0">
              <a:latin typeface="Aptos Display"/>
            </a:endParaRPr>
          </a:p>
        </p:txBody>
      </p:sp>
      <mc:AlternateContent xmlns:mc="http://schemas.openxmlformats.org/markup-compatibility/2006">
        <mc:Choice xmlns:am3d="http://schemas.microsoft.com/office/drawing/2017/model3d" Requires="am3d">
          <p:graphicFrame>
            <p:nvGraphicFramePr>
              <p:cNvPr id="7" name="3D Model 6" descr="Peanut - Business Attire">
                <a:extLst>
                  <a:ext uri="{FF2B5EF4-FFF2-40B4-BE49-F238E27FC236}">
                    <a16:creationId xmlns:a16="http://schemas.microsoft.com/office/drawing/2014/main" id="{868CCAAF-6A69-4F2A-8D76-4690BBA801B8}"/>
                  </a:ext>
                </a:extLst>
              </p:cNvPr>
              <p:cNvGraphicFramePr>
                <a:graphicFrameLocks noChangeAspect="1"/>
              </p:cNvGraphicFramePr>
              <p:nvPr>
                <p:extLst>
                  <p:ext uri="{D42A27DB-BD31-4B8C-83A1-F6EECF244321}">
                    <p14:modId xmlns:p14="http://schemas.microsoft.com/office/powerpoint/2010/main" val="1650017594"/>
                  </p:ext>
                </p:extLst>
              </p:nvPr>
            </p:nvGraphicFramePr>
            <p:xfrm>
              <a:off x="6266057" y="304982"/>
              <a:ext cx="876019" cy="2037699"/>
            </p:xfrm>
            <a:graphic>
              <a:graphicData uri="http://schemas.microsoft.com/office/drawing/2017/model3d">
                <am3d:model3d r:embed="rId8">
                  <am3d:spPr>
                    <a:xfrm>
                      <a:off x="0" y="0"/>
                      <a:ext cx="876019" cy="2037699"/>
                    </a:xfrm>
                    <a:prstGeom prst="rect">
                      <a:avLst/>
                    </a:prstGeom>
                  </am3d:spPr>
                  <am3d:camera>
                    <am3d:pos x="0" y="0" z="53661882"/>
                    <am3d:up dx="0" dy="36000000" dz="0"/>
                    <am3d:lookAt x="0" y="0" z="0"/>
                    <am3d:perspective fov="2700000"/>
                  </am3d:camera>
                  <am3d:trans>
                    <am3d:meterPerModelUnit n="642380" d="1000000"/>
                    <am3d:preTrans dx="45815" dy="-18018363" dz="-569324"/>
                    <am3d:scale>
                      <am3d:sx n="1000000" d="1000000"/>
                      <am3d:sy n="1000000" d="1000000"/>
                      <am3d:sz n="1000000" d="1000000"/>
                    </am3d:scale>
                    <am3d:rot ax="450588" ay="-910607" az="-118604"/>
                    <am3d:postTrans dx="0" dy="0" dz="0"/>
                  </am3d:trans>
                  <am3d:raster rName="Office3DRenderer" rVer="16.0.8326">
                    <am3d:blip r:embed="rId9"/>
                  </am3d:raster>
                  <am3d:objViewport viewportSz="23043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Peanut - Business Attire">
                <a:extLst>
                  <a:ext uri="{FF2B5EF4-FFF2-40B4-BE49-F238E27FC236}">
                    <a16:creationId xmlns:a16="http://schemas.microsoft.com/office/drawing/2014/main" id="{868CCAAF-6A69-4F2A-8D76-4690BBA801B8}"/>
                  </a:ext>
                </a:extLst>
              </p:cNvPr>
              <p:cNvPicPr>
                <a:picLocks noGrp="1" noRot="1" noChangeAspect="1" noMove="1" noResize="1" noEditPoints="1" noAdjustHandles="1" noChangeArrowheads="1" noChangeShapeType="1" noCrop="1"/>
              </p:cNvPicPr>
              <p:nvPr/>
            </p:nvPicPr>
            <p:blipFill>
              <a:blip r:embed="rId9"/>
              <a:stretch>
                <a:fillRect/>
              </a:stretch>
            </p:blipFill>
            <p:spPr>
              <a:xfrm>
                <a:off x="6266057" y="304982"/>
                <a:ext cx="876019" cy="2037699"/>
              </a:xfrm>
              <a:prstGeom prst="rect">
                <a:avLst/>
              </a:prstGeom>
            </p:spPr>
          </p:pic>
        </mc:Fallback>
      </mc:AlternateContent>
    </p:spTree>
    <p:extLst>
      <p:ext uri="{BB962C8B-B14F-4D97-AF65-F5344CB8AC3E}">
        <p14:creationId xmlns:p14="http://schemas.microsoft.com/office/powerpoint/2010/main" val="414899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699F3F-057A-482F-98F7-9F8ED6253C55}"/>
              </a:ext>
            </a:extLst>
          </p:cNvPr>
          <p:cNvPicPr>
            <a:picLocks noChangeAspect="1"/>
          </p:cNvPicPr>
          <p:nvPr/>
        </p:nvPicPr>
        <p:blipFill rotWithShape="1">
          <a:blip r:embed="rId2">
            <a:extLst>
              <a:ext uri="{28A0092B-C50C-407E-A947-70E740481C1C}">
                <a14:useLocalDpi xmlns:a14="http://schemas.microsoft.com/office/drawing/2010/main" val="0"/>
              </a:ext>
            </a:extLst>
          </a:blip>
          <a:srcRect b="39705"/>
          <a:stretch/>
        </p:blipFill>
        <p:spPr>
          <a:xfrm>
            <a:off x="3896139" y="690786"/>
            <a:ext cx="8017566" cy="5232935"/>
          </a:xfrm>
          <a:prstGeom prst="rect">
            <a:avLst/>
          </a:prstGeom>
        </p:spPr>
      </p:pic>
      <p:sp>
        <p:nvSpPr>
          <p:cNvPr id="4" name="Text Placeholder 3">
            <a:extLst>
              <a:ext uri="{FF2B5EF4-FFF2-40B4-BE49-F238E27FC236}">
                <a16:creationId xmlns:a16="http://schemas.microsoft.com/office/drawing/2014/main" id="{33861006-4229-4944-A93E-3E76C10FA4C3}"/>
              </a:ext>
            </a:extLst>
          </p:cNvPr>
          <p:cNvSpPr txBox="1">
            <a:spLocks/>
          </p:cNvSpPr>
          <p:nvPr/>
        </p:nvSpPr>
        <p:spPr>
          <a:xfrm>
            <a:off x="278295" y="690786"/>
            <a:ext cx="3472070" cy="5232935"/>
          </a:xfrm>
          <a:prstGeom prst="rect">
            <a:avLst/>
          </a:prstGeom>
          <a:solidFill>
            <a:schemeClr val="accent6">
              <a:lumMod val="40000"/>
              <a:lumOff val="6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effectLst>
                  <a:outerShdw blurRad="38100" dist="38100" dir="2700000" algn="tl">
                    <a:srgbClr val="000000">
                      <a:alpha val="43137"/>
                    </a:srgbClr>
                  </a:outerShdw>
                </a:effectLst>
              </a:rPr>
              <a:t>I </a:t>
            </a:r>
            <a:r>
              <a:rPr lang="en-US" sz="2000" dirty="0">
                <a:effectLst>
                  <a:outerShdw blurRad="38100" dist="38100" dir="2700000" algn="tl">
                    <a:srgbClr val="000000">
                      <a:alpha val="43137"/>
                    </a:srgbClr>
                  </a:outerShdw>
                </a:effectLst>
              </a:rPr>
              <a:t>wanted to ensure that this highest salary is given to only one employee, not many. Since the VLOOKUP function returns only a single value, its usage in this case is correct. We have one value for the highest salary, which was identified through the COUNTIF function that includes the MAX() function, as shown in the photo.</a:t>
            </a:r>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58517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991301-C3E4-4303-A273-15E41DF4BBDD}"/>
              </a:ext>
            </a:extLst>
          </p:cNvPr>
          <p:cNvPicPr>
            <a:picLocks noChangeAspect="1"/>
          </p:cNvPicPr>
          <p:nvPr/>
        </p:nvPicPr>
        <p:blipFill rotWithShape="1">
          <a:blip r:embed="rId2">
            <a:extLst>
              <a:ext uri="{28A0092B-C50C-407E-A947-70E740481C1C}">
                <a14:useLocalDpi xmlns:a14="http://schemas.microsoft.com/office/drawing/2010/main" val="0"/>
              </a:ext>
            </a:extLst>
          </a:blip>
          <a:srcRect b="43958"/>
          <a:stretch/>
        </p:blipFill>
        <p:spPr>
          <a:xfrm>
            <a:off x="1285461" y="1881807"/>
            <a:ext cx="9621078" cy="4453467"/>
          </a:xfrm>
          <a:prstGeom prst="rect">
            <a:avLst/>
          </a:prstGeom>
        </p:spPr>
      </p:pic>
      <p:sp>
        <p:nvSpPr>
          <p:cNvPr id="4" name="Title 1">
            <a:extLst>
              <a:ext uri="{FF2B5EF4-FFF2-40B4-BE49-F238E27FC236}">
                <a16:creationId xmlns:a16="http://schemas.microsoft.com/office/drawing/2014/main" id="{1A432D02-B65A-4E0D-88C2-C857886629C3}"/>
              </a:ext>
            </a:extLst>
          </p:cNvPr>
          <p:cNvSpPr txBox="1">
            <a:spLocks/>
          </p:cNvSpPr>
          <p:nvPr/>
        </p:nvSpPr>
        <p:spPr>
          <a:xfrm>
            <a:off x="1220856" y="761263"/>
            <a:ext cx="9750287" cy="756110"/>
          </a:xfrm>
          <a:prstGeom prst="rect">
            <a:avLst/>
          </a:prstGeom>
          <a:solidFill>
            <a:schemeClr val="accent6">
              <a:lumMod val="50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accent4">
                    <a:lumMod val="60000"/>
                    <a:lumOff val="40000"/>
                  </a:schemeClr>
                </a:solidFill>
                <a:latin typeface="-apple-system"/>
              </a:rPr>
              <a:t>I used another VLOOKUP for the job title</a:t>
            </a:r>
            <a:endParaRPr lang="en-US" dirty="0">
              <a:solidFill>
                <a:schemeClr val="accent4">
                  <a:lumMod val="60000"/>
                  <a:lumOff val="40000"/>
                </a:schemeClr>
              </a:solidFill>
            </a:endParaRPr>
          </a:p>
        </p:txBody>
      </p:sp>
    </p:spTree>
    <p:extLst>
      <p:ext uri="{BB962C8B-B14F-4D97-AF65-F5344CB8AC3E}">
        <p14:creationId xmlns:p14="http://schemas.microsoft.com/office/powerpoint/2010/main" val="3145463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EA5D28-9032-42C4-A68D-EFC8A20F6923}"/>
              </a:ext>
            </a:extLst>
          </p:cNvPr>
          <p:cNvSpPr txBox="1"/>
          <p:nvPr/>
        </p:nvSpPr>
        <p:spPr>
          <a:xfrm>
            <a:off x="2425139" y="3606385"/>
            <a:ext cx="7341705" cy="1015663"/>
          </a:xfrm>
          <a:prstGeom prst="rect">
            <a:avLst/>
          </a:prstGeom>
          <a:solidFill>
            <a:schemeClr val="accent6"/>
          </a:solidFill>
        </p:spPr>
        <p:txBody>
          <a:bodyPr wrap="square" rtlCol="0">
            <a:spAutoFit/>
          </a:bodyPr>
          <a:lstStyle/>
          <a:p>
            <a:pPr algn="ctr"/>
            <a:r>
              <a:rPr lang="en-US" sz="6000" b="1" i="1" dirty="0">
                <a:latin typeface="Aptos Display"/>
              </a:rPr>
              <a:t>MAX()</a:t>
            </a:r>
          </a:p>
        </p:txBody>
      </p:sp>
      <p:sp>
        <p:nvSpPr>
          <p:cNvPr id="3" name="TextBox 2">
            <a:extLst>
              <a:ext uri="{FF2B5EF4-FFF2-40B4-BE49-F238E27FC236}">
                <a16:creationId xmlns:a16="http://schemas.microsoft.com/office/drawing/2014/main" id="{D2031991-8854-4865-997A-023B455D37D4}"/>
              </a:ext>
            </a:extLst>
          </p:cNvPr>
          <p:cNvSpPr txBox="1"/>
          <p:nvPr/>
        </p:nvSpPr>
        <p:spPr>
          <a:xfrm>
            <a:off x="2425138" y="5223289"/>
            <a:ext cx="7341705" cy="1015663"/>
          </a:xfrm>
          <a:prstGeom prst="rect">
            <a:avLst/>
          </a:prstGeom>
          <a:solidFill>
            <a:schemeClr val="accent6">
              <a:lumMod val="75000"/>
            </a:schemeClr>
          </a:solidFill>
        </p:spPr>
        <p:txBody>
          <a:bodyPr wrap="square" rtlCol="0">
            <a:spAutoFit/>
          </a:bodyPr>
          <a:lstStyle/>
          <a:p>
            <a:pPr algn="ctr"/>
            <a:r>
              <a:rPr lang="en-US" sz="6000" b="1" i="1" dirty="0">
                <a:latin typeface="Aptos Display"/>
              </a:rPr>
              <a:t>COUNTIF()</a:t>
            </a:r>
          </a:p>
        </p:txBody>
      </p:sp>
      <p:sp>
        <p:nvSpPr>
          <p:cNvPr id="4" name="TextBox 3">
            <a:extLst>
              <a:ext uri="{FF2B5EF4-FFF2-40B4-BE49-F238E27FC236}">
                <a16:creationId xmlns:a16="http://schemas.microsoft.com/office/drawing/2014/main" id="{0D947959-F15E-4936-AA56-024D10DC7409}"/>
              </a:ext>
            </a:extLst>
          </p:cNvPr>
          <p:cNvSpPr txBox="1"/>
          <p:nvPr/>
        </p:nvSpPr>
        <p:spPr>
          <a:xfrm>
            <a:off x="2425139" y="1989481"/>
            <a:ext cx="7341705" cy="1015663"/>
          </a:xfrm>
          <a:prstGeom prst="rect">
            <a:avLst/>
          </a:prstGeom>
          <a:solidFill>
            <a:srgbClr val="00B050"/>
          </a:solidFill>
        </p:spPr>
        <p:txBody>
          <a:bodyPr wrap="square" rtlCol="0">
            <a:spAutoFit/>
          </a:bodyPr>
          <a:lstStyle/>
          <a:p>
            <a:pPr algn="ctr"/>
            <a:r>
              <a:rPr lang="en-US" sz="6000" b="1" i="1" dirty="0">
                <a:latin typeface="Aptos Display"/>
              </a:rPr>
              <a:t>XLOOKUP()</a:t>
            </a:r>
          </a:p>
        </p:txBody>
      </p:sp>
      <p:sp>
        <p:nvSpPr>
          <p:cNvPr id="5" name="TextBox 4">
            <a:extLst>
              <a:ext uri="{FF2B5EF4-FFF2-40B4-BE49-F238E27FC236}">
                <a16:creationId xmlns:a16="http://schemas.microsoft.com/office/drawing/2014/main" id="{73E07AA7-DF13-45FD-8768-0AC328A2F179}"/>
              </a:ext>
            </a:extLst>
          </p:cNvPr>
          <p:cNvSpPr txBox="1"/>
          <p:nvPr/>
        </p:nvSpPr>
        <p:spPr>
          <a:xfrm>
            <a:off x="2425140" y="372577"/>
            <a:ext cx="7341705" cy="1015663"/>
          </a:xfrm>
          <a:prstGeom prst="rect">
            <a:avLst/>
          </a:prstGeom>
          <a:solidFill>
            <a:srgbClr val="2FA513"/>
          </a:solidFill>
        </p:spPr>
        <p:txBody>
          <a:bodyPr wrap="square" rtlCol="0">
            <a:spAutoFit/>
          </a:bodyPr>
          <a:lstStyle/>
          <a:p>
            <a:pPr algn="ctr"/>
            <a:r>
              <a:rPr lang="en-US" sz="6000" b="1" i="1" dirty="0">
                <a:latin typeface="Aptos Display"/>
              </a:rPr>
              <a:t>COUNTIFS()</a:t>
            </a:r>
          </a:p>
        </p:txBody>
      </p:sp>
    </p:spTree>
    <p:extLst>
      <p:ext uri="{BB962C8B-B14F-4D97-AF65-F5344CB8AC3E}">
        <p14:creationId xmlns:p14="http://schemas.microsoft.com/office/powerpoint/2010/main" val="3083338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231653E7-49FE-483E-95EC-030F9A743B77}"/>
              </a:ext>
            </a:extLst>
          </p:cNvPr>
          <p:cNvSpPr txBox="1">
            <a:spLocks noChangeArrowheads="1"/>
          </p:cNvSpPr>
          <p:nvPr/>
        </p:nvSpPr>
        <p:spPr bwMode="auto">
          <a:xfrm>
            <a:off x="172276" y="4823268"/>
            <a:ext cx="11847443" cy="1200329"/>
          </a:xfrm>
          <a:prstGeom prst="rect">
            <a:avLst/>
          </a:prstGeom>
          <a:solidFill>
            <a:schemeClr val="accent6">
              <a:lumMod val="40000"/>
              <a:lumOff val="60000"/>
            </a:schemeClr>
          </a:solidFill>
          <a:ln>
            <a:noFill/>
          </a:ln>
          <a:effec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0" fontAlgn="base" hangingPunct="0">
              <a:lnSpc>
                <a:spcPct val="100000"/>
              </a:lnSpc>
              <a:spcBef>
                <a:spcPct val="0"/>
              </a:spcBef>
              <a:spcAft>
                <a:spcPct val="0"/>
              </a:spcAft>
              <a:buFontTx/>
              <a:buNone/>
            </a:pPr>
            <a:r>
              <a:rPr lang="en-US" altLang="en-US" sz="2400">
                <a:solidFill>
                  <a:srgbClr val="000000"/>
                </a:solidFill>
                <a:effectLst>
                  <a:outerShdw blurRad="38100" dist="38100" dir="2700000" algn="tl">
                    <a:srgbClr val="000000">
                      <a:alpha val="43137"/>
                    </a:srgbClr>
                  </a:outerShdw>
                </a:effectLst>
                <a:latin typeface="Aptos"/>
                <a:cs typeface="Arial" panose="020B0604020202020204" pitchFamily="34" charset="0"/>
              </a:rPr>
              <a:t>I used the COUNTIFS function to identify the employees who meet the criteria of having the highest bonus and being under 30 years old. The function returned a value of 1, indicating that there is only one employee who meets these criteria</a:t>
            </a:r>
            <a:r>
              <a:rPr lang="en-US" altLang="en-US" sz="110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endParaRPr lang="en-US" altLang="en-US" sz="1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90980A8-3A6F-483C-A513-AB0936719C31}"/>
              </a:ext>
            </a:extLst>
          </p:cNvPr>
          <p:cNvPicPr>
            <a:picLocks noChangeAspect="1"/>
          </p:cNvPicPr>
          <p:nvPr/>
        </p:nvPicPr>
        <p:blipFill rotWithShape="1">
          <a:blip r:embed="rId2">
            <a:extLst>
              <a:ext uri="{28A0092B-C50C-407E-A947-70E740481C1C}">
                <a14:useLocalDpi xmlns:a14="http://schemas.microsoft.com/office/drawing/2010/main" val="0"/>
              </a:ext>
            </a:extLst>
          </a:blip>
          <a:srcRect b="53045"/>
          <a:stretch/>
        </p:blipFill>
        <p:spPr>
          <a:xfrm>
            <a:off x="417442" y="834403"/>
            <a:ext cx="11357113" cy="3218605"/>
          </a:xfrm>
          <a:prstGeom prst="rect">
            <a:avLst/>
          </a:prstGeom>
        </p:spPr>
      </p:pic>
    </p:spTree>
    <p:extLst>
      <p:ext uri="{BB962C8B-B14F-4D97-AF65-F5344CB8AC3E}">
        <p14:creationId xmlns:p14="http://schemas.microsoft.com/office/powerpoint/2010/main" val="4001853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5AEC3F-7AB1-494F-A46F-BB4BEEFCA427}"/>
              </a:ext>
            </a:extLst>
          </p:cNvPr>
          <p:cNvPicPr>
            <a:picLocks noChangeAspect="1"/>
          </p:cNvPicPr>
          <p:nvPr/>
        </p:nvPicPr>
        <p:blipFill rotWithShape="1">
          <a:blip r:embed="rId2"/>
          <a:srcRect t="-2" b="53046"/>
          <a:stretch/>
        </p:blipFill>
        <p:spPr>
          <a:xfrm>
            <a:off x="841513" y="889570"/>
            <a:ext cx="10508974" cy="3218604"/>
          </a:xfrm>
          <a:prstGeom prst="rect">
            <a:avLst/>
          </a:prstGeom>
        </p:spPr>
      </p:pic>
      <p:sp>
        <p:nvSpPr>
          <p:cNvPr id="4" name="Rectangle 2">
            <a:extLst>
              <a:ext uri="{FF2B5EF4-FFF2-40B4-BE49-F238E27FC236}">
                <a16:creationId xmlns:a16="http://schemas.microsoft.com/office/drawing/2014/main" id="{F761155B-18F7-45D7-8711-D93C80BE7A28}"/>
              </a:ext>
            </a:extLst>
          </p:cNvPr>
          <p:cNvSpPr txBox="1">
            <a:spLocks noChangeArrowheads="1"/>
          </p:cNvSpPr>
          <p:nvPr/>
        </p:nvSpPr>
        <p:spPr bwMode="auto">
          <a:xfrm>
            <a:off x="351183" y="4768101"/>
            <a:ext cx="11489634" cy="1200329"/>
          </a:xfrm>
          <a:prstGeom prst="rect">
            <a:avLst/>
          </a:prstGeom>
          <a:solidFill>
            <a:schemeClr val="accent6">
              <a:lumMod val="60000"/>
              <a:lumOff val="40000"/>
            </a:schemeClr>
          </a:solidFill>
          <a:ln>
            <a:noFill/>
          </a:ln>
          <a:effec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0" fontAlgn="base" hangingPunct="0">
              <a:lnSpc>
                <a:spcPct val="100000"/>
              </a:lnSpc>
              <a:spcBef>
                <a:spcPct val="0"/>
              </a:spcBef>
              <a:spcAft>
                <a:spcPct val="0"/>
              </a:spcAft>
              <a:buFontTx/>
              <a:buNone/>
            </a:pPr>
            <a:r>
              <a:rPr lang="en-US" altLang="en-US" sz="2400">
                <a:effectLst>
                  <a:outerShdw blurRad="38100" dist="38100" dir="2700000" algn="tl">
                    <a:srgbClr val="000000">
                      <a:alpha val="43137"/>
                    </a:srgbClr>
                  </a:outerShdw>
                </a:effectLst>
                <a:latin typeface="Aptos"/>
              </a:rPr>
              <a:t>I used the XLOOKUP function to find the salary, name, and job title of the employee who meets the criteria of having the highest bonus and being under 30 years old. As we confirmed earlier, there is only one employee who meets these criteria.</a:t>
            </a:r>
            <a:endParaRPr lang="en-US" altLang="en-US" sz="2400" dirty="0">
              <a:effectLst>
                <a:outerShdw blurRad="38100" dist="38100" dir="2700000" algn="tl">
                  <a:srgbClr val="000000">
                    <a:alpha val="43137"/>
                  </a:srgbClr>
                </a:outerShdw>
              </a:effectLst>
              <a:latin typeface="Aptos"/>
            </a:endParaRPr>
          </a:p>
        </p:txBody>
      </p:sp>
    </p:spTree>
    <p:extLst>
      <p:ext uri="{BB962C8B-B14F-4D97-AF65-F5344CB8AC3E}">
        <p14:creationId xmlns:p14="http://schemas.microsoft.com/office/powerpoint/2010/main" val="1910462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6CC943-C70B-46FB-9606-1A43C62880EB}"/>
              </a:ext>
            </a:extLst>
          </p:cNvPr>
          <p:cNvSpPr txBox="1"/>
          <p:nvPr/>
        </p:nvSpPr>
        <p:spPr>
          <a:xfrm>
            <a:off x="2425147" y="2644170"/>
            <a:ext cx="7341705" cy="1569660"/>
          </a:xfrm>
          <a:prstGeom prst="rect">
            <a:avLst/>
          </a:prstGeom>
          <a:solidFill>
            <a:srgbClr val="00B050"/>
          </a:solidFill>
        </p:spPr>
        <p:txBody>
          <a:bodyPr wrap="square" rtlCol="0">
            <a:spAutoFit/>
          </a:bodyPr>
          <a:lstStyle/>
          <a:p>
            <a:pPr algn="ctr"/>
            <a:r>
              <a:rPr lang="en-US" sz="9600" b="1" i="1" dirty="0">
                <a:latin typeface="Aptos Display"/>
              </a:rPr>
              <a:t>FILTER()</a:t>
            </a:r>
          </a:p>
        </p:txBody>
      </p:sp>
    </p:spTree>
    <p:extLst>
      <p:ext uri="{BB962C8B-B14F-4D97-AF65-F5344CB8AC3E}">
        <p14:creationId xmlns:p14="http://schemas.microsoft.com/office/powerpoint/2010/main" val="1931233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11D516-E077-48C3-9DBE-993511CF809B}"/>
              </a:ext>
            </a:extLst>
          </p:cNvPr>
          <p:cNvPicPr>
            <a:picLocks noChangeAspect="1"/>
          </p:cNvPicPr>
          <p:nvPr/>
        </p:nvPicPr>
        <p:blipFill rotWithShape="1">
          <a:blip r:embed="rId2"/>
          <a:srcRect l="18261" r="12826" b="12059"/>
          <a:stretch/>
        </p:blipFill>
        <p:spPr>
          <a:xfrm>
            <a:off x="5009322" y="865541"/>
            <a:ext cx="6864626" cy="5126918"/>
          </a:xfrm>
          <a:prstGeom prst="rect">
            <a:avLst/>
          </a:prstGeom>
        </p:spPr>
      </p:pic>
      <p:sp>
        <p:nvSpPr>
          <p:cNvPr id="4" name="Text Placeholder 3">
            <a:extLst>
              <a:ext uri="{FF2B5EF4-FFF2-40B4-BE49-F238E27FC236}">
                <a16:creationId xmlns:a16="http://schemas.microsoft.com/office/drawing/2014/main" id="{EB4DAEA2-9ED1-46A1-9ED0-D6C829CBBAE1}"/>
              </a:ext>
            </a:extLst>
          </p:cNvPr>
          <p:cNvSpPr txBox="1">
            <a:spLocks/>
          </p:cNvSpPr>
          <p:nvPr/>
        </p:nvSpPr>
        <p:spPr>
          <a:xfrm>
            <a:off x="318052" y="865541"/>
            <a:ext cx="4639503" cy="5126919"/>
          </a:xfrm>
          <a:prstGeom prst="rect">
            <a:avLst/>
          </a:prstGeom>
          <a:solidFill>
            <a:schemeClr val="accent6">
              <a:lumMod val="60000"/>
              <a:lumOff val="4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effectLst>
                  <a:outerShdw blurRad="38100" dist="38100" dir="2700000" algn="tl">
                    <a:srgbClr val="000000">
                      <a:alpha val="43137"/>
                    </a:srgbClr>
                  </a:outerShdw>
                </a:effectLst>
                <a:latin typeface="Aptos"/>
              </a:rPr>
              <a:t>I have used FILTER(salary Column, Exit Date Column&lt;&gt;””), to get all salaries of exited employees</a:t>
            </a:r>
          </a:p>
        </p:txBody>
      </p:sp>
    </p:spTree>
    <p:extLst>
      <p:ext uri="{BB962C8B-B14F-4D97-AF65-F5344CB8AC3E}">
        <p14:creationId xmlns:p14="http://schemas.microsoft.com/office/powerpoint/2010/main" val="286427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7C13AD-555D-4ACF-BAEB-1A6DF6104E44}"/>
              </a:ext>
            </a:extLst>
          </p:cNvPr>
          <p:cNvSpPr txBox="1"/>
          <p:nvPr/>
        </p:nvSpPr>
        <p:spPr>
          <a:xfrm>
            <a:off x="2319130" y="888257"/>
            <a:ext cx="7341705" cy="1569660"/>
          </a:xfrm>
          <a:prstGeom prst="rect">
            <a:avLst/>
          </a:prstGeom>
          <a:solidFill>
            <a:srgbClr val="00B050"/>
          </a:solidFill>
        </p:spPr>
        <p:txBody>
          <a:bodyPr wrap="square" rtlCol="0">
            <a:spAutoFit/>
          </a:bodyPr>
          <a:lstStyle/>
          <a:p>
            <a:pPr algn="ctr"/>
            <a:r>
              <a:rPr lang="en-US" sz="9600" b="1" i="1" dirty="0">
                <a:latin typeface="Aptos Display"/>
              </a:rPr>
              <a:t>SUM()</a:t>
            </a:r>
          </a:p>
        </p:txBody>
      </p:sp>
      <p:sp>
        <p:nvSpPr>
          <p:cNvPr id="3" name="TextBox 2">
            <a:extLst>
              <a:ext uri="{FF2B5EF4-FFF2-40B4-BE49-F238E27FC236}">
                <a16:creationId xmlns:a16="http://schemas.microsoft.com/office/drawing/2014/main" id="{775BABA2-325C-4865-B116-FED09A60ED0D}"/>
              </a:ext>
            </a:extLst>
          </p:cNvPr>
          <p:cNvSpPr txBox="1"/>
          <p:nvPr/>
        </p:nvSpPr>
        <p:spPr>
          <a:xfrm>
            <a:off x="2425146" y="4400083"/>
            <a:ext cx="7341705" cy="1569660"/>
          </a:xfrm>
          <a:prstGeom prst="rect">
            <a:avLst/>
          </a:prstGeom>
          <a:solidFill>
            <a:srgbClr val="00B050"/>
          </a:solidFill>
        </p:spPr>
        <p:txBody>
          <a:bodyPr wrap="square" rtlCol="0">
            <a:spAutoFit/>
          </a:bodyPr>
          <a:lstStyle/>
          <a:p>
            <a:pPr algn="ctr"/>
            <a:r>
              <a:rPr lang="en-US" sz="9600" b="1" i="1" dirty="0">
                <a:latin typeface="Aptos Display"/>
              </a:rPr>
              <a:t>AVERAGE()</a:t>
            </a:r>
          </a:p>
        </p:txBody>
      </p:sp>
    </p:spTree>
    <p:extLst>
      <p:ext uri="{BB962C8B-B14F-4D97-AF65-F5344CB8AC3E}">
        <p14:creationId xmlns:p14="http://schemas.microsoft.com/office/powerpoint/2010/main" val="4293968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CAAC9E-F4BD-4C49-A368-6BE4BFEA0A73}"/>
              </a:ext>
            </a:extLst>
          </p:cNvPr>
          <p:cNvPicPr>
            <a:picLocks noChangeAspect="1"/>
          </p:cNvPicPr>
          <p:nvPr/>
        </p:nvPicPr>
        <p:blipFill rotWithShape="1">
          <a:blip r:embed="rId2"/>
          <a:srcRect b="50000"/>
          <a:stretch/>
        </p:blipFill>
        <p:spPr>
          <a:xfrm>
            <a:off x="4598505" y="1107505"/>
            <a:ext cx="7089914" cy="4876801"/>
          </a:xfrm>
          <a:prstGeom prst="rect">
            <a:avLst/>
          </a:prstGeom>
        </p:spPr>
      </p:pic>
      <p:sp>
        <p:nvSpPr>
          <p:cNvPr id="4" name="Rectangle 1">
            <a:extLst>
              <a:ext uri="{FF2B5EF4-FFF2-40B4-BE49-F238E27FC236}">
                <a16:creationId xmlns:a16="http://schemas.microsoft.com/office/drawing/2014/main" id="{C9377F9B-AC98-4A09-8A54-1149095BCC6D}"/>
              </a:ext>
            </a:extLst>
          </p:cNvPr>
          <p:cNvSpPr txBox="1">
            <a:spLocks noChangeArrowheads="1"/>
          </p:cNvSpPr>
          <p:nvPr/>
        </p:nvSpPr>
        <p:spPr bwMode="auto">
          <a:xfrm>
            <a:off x="503581" y="1107505"/>
            <a:ext cx="3896139" cy="3108543"/>
          </a:xfrm>
          <a:prstGeom prst="rect">
            <a:avLst/>
          </a:prstGeom>
          <a:solidFill>
            <a:schemeClr val="accent6">
              <a:lumMod val="40000"/>
              <a:lumOff val="60000"/>
            </a:schemeClr>
          </a:solidFill>
          <a:ln>
            <a:noFill/>
          </a:ln>
          <a:effec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en-US" i="0" dirty="0">
                <a:solidFill>
                  <a:srgbClr val="111111"/>
                </a:solidFill>
                <a:effectLst>
                  <a:outerShdw blurRad="38100" dist="38100" dir="2700000" algn="tl">
                    <a:srgbClr val="000000">
                      <a:alpha val="43137"/>
                    </a:srgbClr>
                  </a:outerShdw>
                </a:effectLst>
                <a:latin typeface="Aptos Display" panose="020B0004020202020204"/>
              </a:rPr>
              <a:t>I used the SUM() function to calculate the total salaries of all employees, the exited ones, and the remaining ones by subtracting the latter from the former</a:t>
            </a:r>
            <a:endParaRPr lang="en-US" altLang="en-US" dirty="0">
              <a:solidFill>
                <a:schemeClr val="tx1">
                  <a:lumMod val="85000"/>
                  <a:lumOff val="15000"/>
                </a:schemeClr>
              </a:solidFill>
              <a:effectLst>
                <a:outerShdw blurRad="38100" dist="38100" dir="2700000" algn="tl">
                  <a:srgbClr val="000000">
                    <a:alpha val="43137"/>
                  </a:srgbClr>
                </a:outerShdw>
              </a:effectLst>
              <a:latin typeface="Aptos Display" panose="020B0004020202020204"/>
            </a:endParaRPr>
          </a:p>
        </p:txBody>
      </p:sp>
    </p:spTree>
    <p:extLst>
      <p:ext uri="{BB962C8B-B14F-4D97-AF65-F5344CB8AC3E}">
        <p14:creationId xmlns:p14="http://schemas.microsoft.com/office/powerpoint/2010/main" val="4139899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0C76D0-F7C8-42A9-8E81-D00FBA19A1B5}"/>
              </a:ext>
            </a:extLst>
          </p:cNvPr>
          <p:cNvPicPr>
            <a:picLocks noChangeAspect="1"/>
          </p:cNvPicPr>
          <p:nvPr/>
        </p:nvPicPr>
        <p:blipFill rotWithShape="1">
          <a:blip r:embed="rId2"/>
          <a:srcRect b="5099"/>
          <a:stretch/>
        </p:blipFill>
        <p:spPr>
          <a:xfrm>
            <a:off x="4903305" y="798443"/>
            <a:ext cx="6718852" cy="5261114"/>
          </a:xfrm>
          <a:prstGeom prst="rect">
            <a:avLst/>
          </a:prstGeom>
        </p:spPr>
      </p:pic>
      <p:sp>
        <p:nvSpPr>
          <p:cNvPr id="4" name="Text Placeholder 3">
            <a:extLst>
              <a:ext uri="{FF2B5EF4-FFF2-40B4-BE49-F238E27FC236}">
                <a16:creationId xmlns:a16="http://schemas.microsoft.com/office/drawing/2014/main" id="{265358BF-230A-44C4-8BCC-F0F3B2DECFD7}"/>
              </a:ext>
            </a:extLst>
          </p:cNvPr>
          <p:cNvSpPr txBox="1">
            <a:spLocks/>
          </p:cNvSpPr>
          <p:nvPr/>
        </p:nvSpPr>
        <p:spPr>
          <a:xfrm>
            <a:off x="569843" y="798443"/>
            <a:ext cx="3975653" cy="5261114"/>
          </a:xfrm>
          <a:prstGeom prst="rect">
            <a:avLst/>
          </a:prstGeom>
          <a:solidFill>
            <a:schemeClr val="accent6">
              <a:lumMod val="60000"/>
              <a:lumOff val="40000"/>
            </a:schemeClr>
          </a:solidFill>
          <a:ln>
            <a:solidFill>
              <a:schemeClr val="accent6">
                <a:lumMod val="50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400" b="0" i="0" dirty="0">
                <a:solidFill>
                  <a:srgbClr val="000000"/>
                </a:solidFill>
                <a:effectLst>
                  <a:outerShdw blurRad="38100" dist="38100" dir="2700000" algn="tl">
                    <a:srgbClr val="000000">
                      <a:alpha val="43137"/>
                    </a:srgbClr>
                  </a:outerShdw>
                </a:effectLst>
                <a:latin typeface="Aptos Display"/>
              </a:rPr>
              <a:t>The average employee age of 44.38 years suggests a mature and stable workforce with substantial experience. This necessitates succession planning for those nearing retirement, upskilling for technological advancements, and tailored healthcare benefits.</a:t>
            </a:r>
          </a:p>
        </p:txBody>
      </p:sp>
    </p:spTree>
    <p:extLst>
      <p:ext uri="{BB962C8B-B14F-4D97-AF65-F5344CB8AC3E}">
        <p14:creationId xmlns:p14="http://schemas.microsoft.com/office/powerpoint/2010/main" val="1127494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3DE514-CD6B-49C8-8C57-B881CCBD95B2}"/>
              </a:ext>
            </a:extLst>
          </p:cNvPr>
          <p:cNvSpPr txBox="1"/>
          <p:nvPr/>
        </p:nvSpPr>
        <p:spPr>
          <a:xfrm>
            <a:off x="2425147" y="2644170"/>
            <a:ext cx="7341705" cy="1569660"/>
          </a:xfrm>
          <a:prstGeom prst="rect">
            <a:avLst/>
          </a:prstGeom>
          <a:solidFill>
            <a:srgbClr val="00B050"/>
          </a:solidFill>
        </p:spPr>
        <p:txBody>
          <a:bodyPr wrap="square" rtlCol="0">
            <a:spAutoFit/>
          </a:bodyPr>
          <a:lstStyle/>
          <a:p>
            <a:pPr algn="ctr"/>
            <a:r>
              <a:rPr lang="en-US" sz="9600" b="1" i="1" dirty="0">
                <a:latin typeface="Aptos Display"/>
              </a:rPr>
              <a:t>Pivot tables</a:t>
            </a:r>
          </a:p>
        </p:txBody>
      </p:sp>
    </p:spTree>
    <p:extLst>
      <p:ext uri="{BB962C8B-B14F-4D97-AF65-F5344CB8AC3E}">
        <p14:creationId xmlns:p14="http://schemas.microsoft.com/office/powerpoint/2010/main" val="2785832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descr="Hourglass">
                <a:extLst>
                  <a:ext uri="{FF2B5EF4-FFF2-40B4-BE49-F238E27FC236}">
                    <a16:creationId xmlns:a16="http://schemas.microsoft.com/office/drawing/2014/main" id="{BD1BFB84-6E76-4822-BD47-E6CBD758EFA5}"/>
                  </a:ext>
                </a:extLst>
              </p:cNvPr>
              <p:cNvGraphicFramePr>
                <a:graphicFrameLocks noChangeAspect="1"/>
              </p:cNvGraphicFramePr>
              <p:nvPr>
                <p:extLst>
                  <p:ext uri="{D42A27DB-BD31-4B8C-83A1-F6EECF244321}">
                    <p14:modId xmlns:p14="http://schemas.microsoft.com/office/powerpoint/2010/main" val="1266370432"/>
                  </p:ext>
                </p:extLst>
              </p:nvPr>
            </p:nvGraphicFramePr>
            <p:xfrm>
              <a:off x="4920970" y="3429000"/>
              <a:ext cx="2350059" cy="2379619"/>
            </p:xfrm>
            <a:graphic>
              <a:graphicData uri="http://schemas.microsoft.com/office/drawing/2017/model3d">
                <am3d:model3d r:embed="rId2">
                  <am3d:spPr>
                    <a:xfrm>
                      <a:off x="0" y="0"/>
                      <a:ext cx="2350059" cy="2379619"/>
                    </a:xfrm>
                    <a:prstGeom prst="rect">
                      <a:avLst/>
                    </a:prstGeom>
                  </am3d:spPr>
                  <am3d:camera>
                    <am3d:pos x="0" y="0" z="61826861"/>
                    <am3d:up dx="0" dy="36000000" dz="0"/>
                    <am3d:lookAt x="0" y="0" z="0"/>
                    <am3d:perspective fov="2700000"/>
                  </am3d:camera>
                  <am3d:trans>
                    <am3d:meterPerModelUnit n="3117996" d="1000000"/>
                    <am3d:preTrans dx="25" dy="-18000000" dz="-12"/>
                    <am3d:scale>
                      <am3d:sx n="1000000" d="1000000"/>
                      <am3d:sy n="1000000" d="1000000"/>
                      <am3d:sz n="1000000" d="1000000"/>
                    </am3d:scale>
                    <am3d:rot ax="1405889" ay="-152745" az="-46557"/>
                    <am3d:postTrans dx="0" dy="0" dz="0"/>
                  </am3d:trans>
                  <am3d:raster rName="Office3DRenderer" rVer="16.0.8326">
                    <am3d:blip r:embed="rId3"/>
                  </am3d:raster>
                  <am3d:objViewport viewportSz="27526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Hourglass">
                <a:extLst>
                  <a:ext uri="{FF2B5EF4-FFF2-40B4-BE49-F238E27FC236}">
                    <a16:creationId xmlns:a16="http://schemas.microsoft.com/office/drawing/2014/main" id="{BD1BFB84-6E76-4822-BD47-E6CBD758EFA5}"/>
                  </a:ext>
                </a:extLst>
              </p:cNvPr>
              <p:cNvPicPr>
                <a:picLocks noGrp="1" noRot="1" noChangeAspect="1" noMove="1" noResize="1" noEditPoints="1" noAdjustHandles="1" noChangeArrowheads="1" noChangeShapeType="1" noCrop="1"/>
              </p:cNvPicPr>
              <p:nvPr/>
            </p:nvPicPr>
            <p:blipFill>
              <a:blip r:embed="rId3"/>
              <a:stretch>
                <a:fillRect/>
              </a:stretch>
            </p:blipFill>
            <p:spPr>
              <a:xfrm>
                <a:off x="4920970" y="3429000"/>
                <a:ext cx="2350059" cy="2379619"/>
              </a:xfrm>
              <a:prstGeom prst="rect">
                <a:avLst/>
              </a:prstGeom>
            </p:spPr>
          </p:pic>
        </mc:Fallback>
      </mc:AlternateContent>
      <p:sp>
        <p:nvSpPr>
          <p:cNvPr id="2" name="TextBox 1">
            <a:extLst>
              <a:ext uri="{FF2B5EF4-FFF2-40B4-BE49-F238E27FC236}">
                <a16:creationId xmlns:a16="http://schemas.microsoft.com/office/drawing/2014/main" id="{0B3BA337-D9BF-4C92-82A6-B01BAD806D88}"/>
              </a:ext>
            </a:extLst>
          </p:cNvPr>
          <p:cNvSpPr txBox="1"/>
          <p:nvPr/>
        </p:nvSpPr>
        <p:spPr>
          <a:xfrm>
            <a:off x="44473" y="1049377"/>
            <a:ext cx="12192000" cy="1938992"/>
          </a:xfrm>
          <a:prstGeom prst="rect">
            <a:avLst/>
          </a:prstGeom>
          <a:noFill/>
        </p:spPr>
        <p:txBody>
          <a:bodyPr wrap="square" rtlCol="0">
            <a:spAutoFit/>
          </a:bodyPr>
          <a:lstStyle/>
          <a:p>
            <a:pPr algn="ctr"/>
            <a:r>
              <a:rPr lang="en-US" sz="6000" b="1" i="1" dirty="0">
                <a:solidFill>
                  <a:schemeClr val="accent2">
                    <a:lumMod val="75000"/>
                  </a:schemeClr>
                </a:solidFill>
                <a:effectLst>
                  <a:outerShdw blurRad="38100" dist="38100" dir="2700000" algn="tl">
                    <a:srgbClr val="000000">
                      <a:alpha val="43137"/>
                    </a:srgbClr>
                  </a:outerShdw>
                </a:effectLst>
                <a:latin typeface="Aptos" panose="020B0004020202020204"/>
              </a:rPr>
              <a:t>MORE PROJECTS ARE WAITING</a:t>
            </a:r>
          </a:p>
          <a:p>
            <a:pPr algn="ctr"/>
            <a:r>
              <a:rPr lang="en-US" sz="6000" b="1" i="1" dirty="0">
                <a:solidFill>
                  <a:schemeClr val="accent2">
                    <a:lumMod val="75000"/>
                  </a:schemeClr>
                </a:solidFill>
                <a:effectLst>
                  <a:outerShdw blurRad="38100" dist="38100" dir="2700000" algn="tl">
                    <a:srgbClr val="000000">
                      <a:alpha val="43137"/>
                    </a:srgbClr>
                  </a:outerShdw>
                </a:effectLst>
                <a:latin typeface="Aptos" panose="020B0004020202020204"/>
              </a:rPr>
              <a:t>GOOD BYE</a:t>
            </a:r>
          </a:p>
        </p:txBody>
      </p:sp>
    </p:spTree>
    <p:extLst>
      <p:ext uri="{BB962C8B-B14F-4D97-AF65-F5344CB8AC3E}">
        <p14:creationId xmlns:p14="http://schemas.microsoft.com/office/powerpoint/2010/main" val="405907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B1E9A7-8C7C-46C3-A905-19F2A8F44496}"/>
              </a:ext>
            </a:extLst>
          </p:cNvPr>
          <p:cNvPicPr>
            <a:picLocks noChangeAspect="1"/>
          </p:cNvPicPr>
          <p:nvPr/>
        </p:nvPicPr>
        <p:blipFill rotWithShape="1">
          <a:blip r:embed="rId2"/>
          <a:srcRect b="5486"/>
          <a:stretch/>
        </p:blipFill>
        <p:spPr>
          <a:xfrm>
            <a:off x="3644349" y="581439"/>
            <a:ext cx="8110330" cy="5695122"/>
          </a:xfrm>
          <a:prstGeom prst="rect">
            <a:avLst/>
          </a:prstGeom>
        </p:spPr>
      </p:pic>
      <p:sp>
        <p:nvSpPr>
          <p:cNvPr id="5" name="Text Placeholder 3">
            <a:extLst>
              <a:ext uri="{FF2B5EF4-FFF2-40B4-BE49-F238E27FC236}">
                <a16:creationId xmlns:a16="http://schemas.microsoft.com/office/drawing/2014/main" id="{3A5F2ABC-670F-420F-9A36-35B827919627}"/>
              </a:ext>
            </a:extLst>
          </p:cNvPr>
          <p:cNvSpPr txBox="1">
            <a:spLocks/>
          </p:cNvSpPr>
          <p:nvPr/>
        </p:nvSpPr>
        <p:spPr>
          <a:xfrm>
            <a:off x="437321" y="581439"/>
            <a:ext cx="3048001" cy="5695122"/>
          </a:xfrm>
          <a:prstGeom prst="rect">
            <a:avLst/>
          </a:prstGeom>
          <a:solidFill>
            <a:schemeClr val="accent6">
              <a:lumMod val="60000"/>
              <a:lumOff val="40000"/>
            </a:schemeClr>
          </a:solidFill>
          <a:ln>
            <a:solidFill>
              <a:schemeClr val="accent6">
                <a:lumMod val="50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endParaRPr lang="en-US" sz="2400" dirty="0">
              <a:effectLst>
                <a:outerShdw blurRad="38100" dist="38100" dir="2700000" algn="tl">
                  <a:srgbClr val="000000">
                    <a:alpha val="43137"/>
                  </a:srgbClr>
                </a:outerShdw>
              </a:effectLst>
              <a:latin typeface="Aptos Display" panose="020B0004020202020204" pitchFamily="34" charset="0"/>
            </a:endParaRPr>
          </a:p>
          <a:p>
            <a:pPr algn="ctr">
              <a:buFont typeface="+mj-lt"/>
              <a:buAutoNum type="arabicPeriod"/>
            </a:pPr>
            <a:r>
              <a:rPr lang="en-US" sz="2400" dirty="0">
                <a:effectLst>
                  <a:outerShdw blurRad="38100" dist="38100" dir="2700000" algn="tl">
                    <a:srgbClr val="000000">
                      <a:alpha val="43137"/>
                    </a:srgbClr>
                  </a:outerShdw>
                </a:effectLst>
                <a:latin typeface="Aptos Display" panose="020B0004020202020204" pitchFamily="34" charset="0"/>
              </a:rPr>
              <a:t> The distribution of employees across different departments.</a:t>
            </a:r>
          </a:p>
          <a:p>
            <a:pPr algn="ctr"/>
            <a:endParaRPr lang="en-US" sz="2400" dirty="0">
              <a:effectLst>
                <a:outerShdw blurRad="38100" dist="38100" dir="2700000" algn="tl">
                  <a:srgbClr val="000000">
                    <a:alpha val="43137"/>
                  </a:srgbClr>
                </a:outerShdw>
              </a:effectLst>
              <a:latin typeface="Aptos Display" panose="020B0004020202020204" pitchFamily="34" charset="0"/>
            </a:endParaRPr>
          </a:p>
          <a:p>
            <a:pPr algn="ctr"/>
            <a:endParaRPr lang="en-US" sz="2400" dirty="0">
              <a:effectLst>
                <a:outerShdw blurRad="38100" dist="38100" dir="2700000" algn="tl">
                  <a:srgbClr val="000000">
                    <a:alpha val="43137"/>
                  </a:srgbClr>
                </a:outerShdw>
              </a:effectLst>
              <a:latin typeface="Aptos Display" panose="020B0004020202020204" pitchFamily="34" charset="0"/>
            </a:endParaRPr>
          </a:p>
          <a:p>
            <a:pPr algn="ctr"/>
            <a:endParaRPr lang="en-US" sz="2400" dirty="0">
              <a:effectLst>
                <a:outerShdw blurRad="38100" dist="38100" dir="2700000" algn="tl">
                  <a:srgbClr val="000000">
                    <a:alpha val="43137"/>
                  </a:srgbClr>
                </a:outerShdw>
              </a:effectLst>
              <a:latin typeface="Aptos Display" panose="020B0004020202020204" pitchFamily="34" charset="0"/>
            </a:endParaRPr>
          </a:p>
          <a:p>
            <a:pPr algn="ctr"/>
            <a:endParaRPr lang="en-US" sz="2400" dirty="0">
              <a:effectLst>
                <a:outerShdw blurRad="38100" dist="38100" dir="2700000" algn="tl">
                  <a:srgbClr val="000000">
                    <a:alpha val="43137"/>
                  </a:srgbClr>
                </a:outerShdw>
              </a:effectLst>
              <a:latin typeface="Aptos Display" panose="020B0004020202020204" pitchFamily="34" charset="0"/>
            </a:endParaRPr>
          </a:p>
          <a:p>
            <a:pPr marL="0" indent="0" algn="ctr">
              <a:buNone/>
            </a:pPr>
            <a:endParaRPr lang="en-US" sz="2400" dirty="0">
              <a:effectLst>
                <a:outerShdw blurRad="38100" dist="38100" dir="2700000" algn="tl">
                  <a:srgbClr val="000000">
                    <a:alpha val="43137"/>
                  </a:srgbClr>
                </a:outerShdw>
              </a:effectLst>
              <a:latin typeface="Aptos Display" panose="020B0004020202020204" pitchFamily="34" charset="0"/>
            </a:endParaRPr>
          </a:p>
          <a:p>
            <a:pPr marL="0" indent="0" algn="ctr">
              <a:buNone/>
            </a:pPr>
            <a:r>
              <a:rPr lang="en-US" sz="2400" dirty="0">
                <a:effectLst>
                  <a:outerShdw blurRad="38100" dist="38100" dir="2700000" algn="tl">
                    <a:srgbClr val="000000">
                      <a:alpha val="43137"/>
                    </a:srgbClr>
                  </a:outerShdw>
                </a:effectLst>
                <a:latin typeface="Aptos Display" panose="020B0004020202020204" pitchFamily="34" charset="0"/>
              </a:rPr>
              <a:t>2. The gender distribution within each department</a:t>
            </a:r>
          </a:p>
        </p:txBody>
      </p:sp>
    </p:spTree>
    <p:extLst>
      <p:ext uri="{BB962C8B-B14F-4D97-AF65-F5344CB8AC3E}">
        <p14:creationId xmlns:p14="http://schemas.microsoft.com/office/powerpoint/2010/main" val="2872915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C89065-C93B-4219-9B94-87E270E81239}"/>
              </a:ext>
            </a:extLst>
          </p:cNvPr>
          <p:cNvPicPr>
            <a:picLocks noChangeAspect="1"/>
          </p:cNvPicPr>
          <p:nvPr/>
        </p:nvPicPr>
        <p:blipFill rotWithShape="1">
          <a:blip r:embed="rId2"/>
          <a:srcRect b="11479"/>
          <a:stretch/>
        </p:blipFill>
        <p:spPr>
          <a:xfrm>
            <a:off x="5355413" y="661368"/>
            <a:ext cx="6347791" cy="5535259"/>
          </a:xfrm>
          <a:prstGeom prst="rect">
            <a:avLst/>
          </a:prstGeom>
        </p:spPr>
      </p:pic>
      <p:sp>
        <p:nvSpPr>
          <p:cNvPr id="4" name="Text Placeholder 3">
            <a:extLst>
              <a:ext uri="{FF2B5EF4-FFF2-40B4-BE49-F238E27FC236}">
                <a16:creationId xmlns:a16="http://schemas.microsoft.com/office/drawing/2014/main" id="{491AD1EF-225B-4F6C-BE15-78B469C02479}"/>
              </a:ext>
            </a:extLst>
          </p:cNvPr>
          <p:cNvSpPr txBox="1">
            <a:spLocks/>
          </p:cNvSpPr>
          <p:nvPr/>
        </p:nvSpPr>
        <p:spPr>
          <a:xfrm>
            <a:off x="488796" y="661368"/>
            <a:ext cx="4706057" cy="5535259"/>
          </a:xfrm>
          <a:prstGeom prst="rect">
            <a:avLst/>
          </a:prstGeom>
          <a:solidFill>
            <a:schemeClr val="accent6">
              <a:lumMod val="60000"/>
              <a:lumOff val="40000"/>
            </a:schemeClr>
          </a:solidFill>
          <a:ln>
            <a:solidFill>
              <a:schemeClr val="accent6">
                <a:lumMod val="50000"/>
              </a:schemeClr>
            </a:solid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2000" i="0" dirty="0">
                <a:solidFill>
                  <a:srgbClr val="002060"/>
                </a:solidFill>
                <a:effectLst>
                  <a:outerShdw blurRad="38100" dist="38100" dir="2700000" algn="tl">
                    <a:srgbClr val="000000">
                      <a:alpha val="43137"/>
                    </a:srgbClr>
                  </a:outerShdw>
                </a:effectLst>
                <a:latin typeface="Aptos Display"/>
              </a:rPr>
              <a:t>The pivot table in the image represents the sum of annual salaries across different business units (Corporate, Manufacturing, Research &amp; Development, Specialty Products) and countries (Brazil, China, United States). The United States has the highest total salary, especially in Research &amp; Development. The average salary by business unit is highest in Specialty Products, while Brazil has the lowest average salary by country. The table provides a comprehensive view of the distribution of salaries in different business units across various countries.</a:t>
            </a:r>
          </a:p>
        </p:txBody>
      </p:sp>
    </p:spTree>
    <p:extLst>
      <p:ext uri="{BB962C8B-B14F-4D97-AF65-F5344CB8AC3E}">
        <p14:creationId xmlns:p14="http://schemas.microsoft.com/office/powerpoint/2010/main" val="734390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10D1BA-B314-45CD-8E46-4B46C07FBB1C}"/>
              </a:ext>
            </a:extLst>
          </p:cNvPr>
          <p:cNvSpPr txBox="1"/>
          <p:nvPr/>
        </p:nvSpPr>
        <p:spPr>
          <a:xfrm>
            <a:off x="1709530" y="2644170"/>
            <a:ext cx="8772939" cy="1569660"/>
          </a:xfrm>
          <a:prstGeom prst="rect">
            <a:avLst/>
          </a:prstGeom>
          <a:solidFill>
            <a:srgbClr val="00B050"/>
          </a:solidFill>
        </p:spPr>
        <p:txBody>
          <a:bodyPr wrap="square" rtlCol="0">
            <a:spAutoFit/>
          </a:bodyPr>
          <a:lstStyle/>
          <a:p>
            <a:pPr algn="ctr"/>
            <a:r>
              <a:rPr lang="en-US" sz="9600" b="1" i="1" dirty="0">
                <a:latin typeface="Aptos Display"/>
              </a:rPr>
              <a:t>Visualizations</a:t>
            </a:r>
          </a:p>
        </p:txBody>
      </p:sp>
    </p:spTree>
    <p:extLst>
      <p:ext uri="{BB962C8B-B14F-4D97-AF65-F5344CB8AC3E}">
        <p14:creationId xmlns:p14="http://schemas.microsoft.com/office/powerpoint/2010/main" val="1854690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FA96AB-29C3-411D-890F-894D0D145CFB}"/>
              </a:ext>
            </a:extLst>
          </p:cNvPr>
          <p:cNvPicPr>
            <a:picLocks noChangeAspect="1"/>
          </p:cNvPicPr>
          <p:nvPr/>
        </p:nvPicPr>
        <p:blipFill rotWithShape="1">
          <a:blip r:embed="rId2"/>
          <a:srcRect b="5486"/>
          <a:stretch/>
        </p:blipFill>
        <p:spPr>
          <a:xfrm>
            <a:off x="6321289" y="367747"/>
            <a:ext cx="5539408" cy="6122505"/>
          </a:xfrm>
          <a:prstGeom prst="rect">
            <a:avLst/>
          </a:prstGeom>
        </p:spPr>
      </p:pic>
      <p:pic>
        <p:nvPicPr>
          <p:cNvPr id="5" name="Picture 4">
            <a:extLst>
              <a:ext uri="{FF2B5EF4-FFF2-40B4-BE49-F238E27FC236}">
                <a16:creationId xmlns:a16="http://schemas.microsoft.com/office/drawing/2014/main" id="{F535D5CF-ED27-4021-B699-BBCE76F0321A}"/>
              </a:ext>
            </a:extLst>
          </p:cNvPr>
          <p:cNvPicPr>
            <a:picLocks noChangeAspect="1"/>
          </p:cNvPicPr>
          <p:nvPr/>
        </p:nvPicPr>
        <p:blipFill>
          <a:blip r:embed="rId3"/>
          <a:stretch>
            <a:fillRect/>
          </a:stretch>
        </p:blipFill>
        <p:spPr>
          <a:xfrm>
            <a:off x="331303" y="367747"/>
            <a:ext cx="5433392" cy="6122505"/>
          </a:xfrm>
          <a:prstGeom prst="rect">
            <a:avLst/>
          </a:prstGeom>
        </p:spPr>
      </p:pic>
    </p:spTree>
    <p:extLst>
      <p:ext uri="{BB962C8B-B14F-4D97-AF65-F5344CB8AC3E}">
        <p14:creationId xmlns:p14="http://schemas.microsoft.com/office/powerpoint/2010/main" val="4153778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774E3C-3F1B-495B-80D0-0E90901FEBEF}"/>
              </a:ext>
            </a:extLst>
          </p:cNvPr>
          <p:cNvSpPr txBox="1"/>
          <p:nvPr/>
        </p:nvSpPr>
        <p:spPr>
          <a:xfrm>
            <a:off x="2425147" y="2644170"/>
            <a:ext cx="7341705" cy="1569660"/>
          </a:xfrm>
          <a:prstGeom prst="rect">
            <a:avLst/>
          </a:prstGeom>
          <a:solidFill>
            <a:srgbClr val="00B050"/>
          </a:solidFill>
        </p:spPr>
        <p:txBody>
          <a:bodyPr wrap="square" rtlCol="0">
            <a:spAutoFit/>
          </a:bodyPr>
          <a:lstStyle/>
          <a:p>
            <a:pPr algn="ctr"/>
            <a:r>
              <a:rPr lang="en-US" sz="9600" b="1" i="1" dirty="0">
                <a:latin typeface="Aptos Display"/>
              </a:rPr>
              <a:t>Functions</a:t>
            </a:r>
          </a:p>
        </p:txBody>
      </p:sp>
    </p:spTree>
    <p:extLst>
      <p:ext uri="{BB962C8B-B14F-4D97-AF65-F5344CB8AC3E}">
        <p14:creationId xmlns:p14="http://schemas.microsoft.com/office/powerpoint/2010/main" val="1967135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B104A0-C39C-4618-80A3-E4257C5CB221}"/>
              </a:ext>
            </a:extLst>
          </p:cNvPr>
          <p:cNvSpPr txBox="1"/>
          <p:nvPr/>
        </p:nvSpPr>
        <p:spPr>
          <a:xfrm>
            <a:off x="2425144" y="2307788"/>
            <a:ext cx="7341705" cy="1569660"/>
          </a:xfrm>
          <a:prstGeom prst="rect">
            <a:avLst/>
          </a:prstGeom>
          <a:solidFill>
            <a:schemeClr val="accent6">
              <a:lumMod val="75000"/>
            </a:schemeClr>
          </a:solidFill>
        </p:spPr>
        <p:txBody>
          <a:bodyPr wrap="square" rtlCol="0">
            <a:spAutoFit/>
          </a:bodyPr>
          <a:lstStyle/>
          <a:p>
            <a:pPr algn="ctr"/>
            <a:r>
              <a:rPr lang="en-US" sz="9600" b="1" i="1" dirty="0">
                <a:latin typeface="Aptos Display"/>
              </a:rPr>
              <a:t>COUNTIF()</a:t>
            </a:r>
          </a:p>
        </p:txBody>
      </p:sp>
      <p:sp>
        <p:nvSpPr>
          <p:cNvPr id="3" name="TextBox 2">
            <a:extLst>
              <a:ext uri="{FF2B5EF4-FFF2-40B4-BE49-F238E27FC236}">
                <a16:creationId xmlns:a16="http://schemas.microsoft.com/office/drawing/2014/main" id="{4893E4C3-B6F6-4877-BDB0-F7C057428C51}"/>
              </a:ext>
            </a:extLst>
          </p:cNvPr>
          <p:cNvSpPr txBox="1"/>
          <p:nvPr/>
        </p:nvSpPr>
        <p:spPr>
          <a:xfrm>
            <a:off x="2425143" y="207645"/>
            <a:ext cx="7341705" cy="1569660"/>
          </a:xfrm>
          <a:prstGeom prst="rect">
            <a:avLst/>
          </a:prstGeom>
          <a:solidFill>
            <a:schemeClr val="accent6"/>
          </a:solidFill>
        </p:spPr>
        <p:txBody>
          <a:bodyPr wrap="square" rtlCol="0">
            <a:spAutoFit/>
          </a:bodyPr>
          <a:lstStyle/>
          <a:p>
            <a:pPr algn="ctr"/>
            <a:r>
              <a:rPr lang="en-US" sz="9600" b="1" i="1" dirty="0">
                <a:latin typeface="Aptos Display"/>
              </a:rPr>
              <a:t>MAX()</a:t>
            </a:r>
          </a:p>
        </p:txBody>
      </p:sp>
      <p:sp>
        <p:nvSpPr>
          <p:cNvPr id="4" name="TextBox 3">
            <a:extLst>
              <a:ext uri="{FF2B5EF4-FFF2-40B4-BE49-F238E27FC236}">
                <a16:creationId xmlns:a16="http://schemas.microsoft.com/office/drawing/2014/main" id="{788C8890-E9DC-4B3D-B2B6-73763F6AE41B}"/>
              </a:ext>
            </a:extLst>
          </p:cNvPr>
          <p:cNvSpPr txBox="1"/>
          <p:nvPr/>
        </p:nvSpPr>
        <p:spPr>
          <a:xfrm>
            <a:off x="2425144" y="4407931"/>
            <a:ext cx="7341705" cy="1569660"/>
          </a:xfrm>
          <a:prstGeom prst="rect">
            <a:avLst/>
          </a:prstGeom>
          <a:solidFill>
            <a:srgbClr val="00B050"/>
          </a:solidFill>
        </p:spPr>
        <p:txBody>
          <a:bodyPr wrap="square" rtlCol="0">
            <a:spAutoFit/>
          </a:bodyPr>
          <a:lstStyle/>
          <a:p>
            <a:pPr algn="ctr"/>
            <a:r>
              <a:rPr lang="en-US" sz="9600" b="1" i="1" dirty="0">
                <a:latin typeface="Aptos Display"/>
              </a:rPr>
              <a:t>VLOOKUP()</a:t>
            </a:r>
          </a:p>
        </p:txBody>
      </p:sp>
    </p:spTree>
    <p:extLst>
      <p:ext uri="{BB962C8B-B14F-4D97-AF65-F5344CB8AC3E}">
        <p14:creationId xmlns:p14="http://schemas.microsoft.com/office/powerpoint/2010/main" val="1668259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52DA9F-B3DD-484B-907E-879F9DAC1393}"/>
              </a:ext>
            </a:extLst>
          </p:cNvPr>
          <p:cNvPicPr>
            <a:picLocks noChangeAspect="1"/>
          </p:cNvPicPr>
          <p:nvPr/>
        </p:nvPicPr>
        <p:blipFill rotWithShape="1">
          <a:blip r:embed="rId2">
            <a:extLst>
              <a:ext uri="{28A0092B-C50C-407E-A947-70E740481C1C}">
                <a14:useLocalDpi xmlns:a14="http://schemas.microsoft.com/office/drawing/2010/main" val="0"/>
              </a:ext>
            </a:extLst>
          </a:blip>
          <a:srcRect b="57091"/>
          <a:stretch/>
        </p:blipFill>
        <p:spPr>
          <a:xfrm>
            <a:off x="4903304" y="115956"/>
            <a:ext cx="7089913" cy="3313044"/>
          </a:xfrm>
          <a:prstGeom prst="rect">
            <a:avLst/>
          </a:prstGeom>
        </p:spPr>
      </p:pic>
      <p:pic>
        <p:nvPicPr>
          <p:cNvPr id="5" name="Picture 4">
            <a:extLst>
              <a:ext uri="{FF2B5EF4-FFF2-40B4-BE49-F238E27FC236}">
                <a16:creationId xmlns:a16="http://schemas.microsoft.com/office/drawing/2014/main" id="{6C399B06-9BE6-4121-9434-C68CDE6EB838}"/>
              </a:ext>
            </a:extLst>
          </p:cNvPr>
          <p:cNvPicPr>
            <a:picLocks noChangeAspect="1"/>
          </p:cNvPicPr>
          <p:nvPr/>
        </p:nvPicPr>
        <p:blipFill rotWithShape="1">
          <a:blip r:embed="rId3">
            <a:extLst>
              <a:ext uri="{28A0092B-C50C-407E-A947-70E740481C1C}">
                <a14:useLocalDpi xmlns:a14="http://schemas.microsoft.com/office/drawing/2010/main" val="0"/>
              </a:ext>
            </a:extLst>
          </a:blip>
          <a:srcRect b="56525"/>
          <a:stretch/>
        </p:blipFill>
        <p:spPr>
          <a:xfrm>
            <a:off x="4903303" y="3665899"/>
            <a:ext cx="7089913" cy="2980066"/>
          </a:xfrm>
          <a:prstGeom prst="rect">
            <a:avLst/>
          </a:prstGeom>
        </p:spPr>
      </p:pic>
      <p:sp>
        <p:nvSpPr>
          <p:cNvPr id="6" name="Text Placeholder 3">
            <a:extLst>
              <a:ext uri="{FF2B5EF4-FFF2-40B4-BE49-F238E27FC236}">
                <a16:creationId xmlns:a16="http://schemas.microsoft.com/office/drawing/2014/main" id="{BA23A0DD-3B3C-4849-BBA9-447D30A5E557}"/>
              </a:ext>
            </a:extLst>
          </p:cNvPr>
          <p:cNvSpPr txBox="1">
            <a:spLocks/>
          </p:cNvSpPr>
          <p:nvPr/>
        </p:nvSpPr>
        <p:spPr>
          <a:xfrm>
            <a:off x="198783" y="115957"/>
            <a:ext cx="4479234" cy="6530008"/>
          </a:xfrm>
          <a:prstGeom prst="rect">
            <a:avLst/>
          </a:prstGeom>
          <a:solidFill>
            <a:schemeClr val="accent6">
              <a:lumMod val="40000"/>
              <a:lumOff val="6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effectLst>
                  <a:outerShdw blurRad="38100" dist="38100" dir="2700000" algn="tl">
                    <a:srgbClr val="000000">
                      <a:alpha val="43137"/>
                    </a:srgbClr>
                  </a:outerShdw>
                </a:effectLst>
              </a:rPr>
              <a:t>In these two screenshots, I have used the MAX() and VLOOKUP() functions to determine the highest salary given in our company and to whom it is referred.</a:t>
            </a:r>
          </a:p>
        </p:txBody>
      </p:sp>
    </p:spTree>
    <p:extLst>
      <p:ext uri="{BB962C8B-B14F-4D97-AF65-F5344CB8AC3E}">
        <p14:creationId xmlns:p14="http://schemas.microsoft.com/office/powerpoint/2010/main" val="32948845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TotalTime>
  <Words>426</Words>
  <Application>Microsoft Office PowerPoint</Application>
  <PresentationFormat>Widescreen</PresentationFormat>
  <Paragraphs>33</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-apple-system</vt:lpstr>
      <vt:lpstr>Aptos</vt:lpstr>
      <vt:lpstr>Aptos Display</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Data</dc:title>
  <dc:creator>Zahraa Daniel Naim</dc:creator>
  <cp:lastModifiedBy>Zahraa Daniel Naim</cp:lastModifiedBy>
  <cp:revision>31</cp:revision>
  <dcterms:created xsi:type="dcterms:W3CDTF">2023-12-22T16:21:44Z</dcterms:created>
  <dcterms:modified xsi:type="dcterms:W3CDTF">2023-12-23T07:39:01Z</dcterms:modified>
</cp:coreProperties>
</file>